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2"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4" autoAdjust="0"/>
    <p:restoredTop sz="94660"/>
  </p:normalViewPr>
  <p:slideViewPr>
    <p:cSldViewPr snapToGrid="0">
      <p:cViewPr varScale="1">
        <p:scale>
          <a:sx n="86" d="100"/>
          <a:sy n="86" d="100"/>
        </p:scale>
        <p:origin x="528" y="9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3DC6EB3-C3FA-48C6-B693-BCF7C71B8C31}" type="datetimeFigureOut">
              <a:rPr lang="en-US" smtClean="0"/>
              <a:t>8/18/2020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47F5A5-8BBD-4A42-8969-581615C537D5}" type="slidenum">
              <a:rPr lang="en-US" smtClean="0"/>
              <a:t>‹#›</a:t>
            </a:fld>
            <a:endParaRPr lang="en-US"/>
          </a:p>
        </p:txBody>
      </p:sp>
    </p:spTree>
    <p:extLst>
      <p:ext uri="{BB962C8B-B14F-4D97-AF65-F5344CB8AC3E}">
        <p14:creationId xmlns:p14="http://schemas.microsoft.com/office/powerpoint/2010/main" val="11313719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3DC6EB3-C3FA-48C6-B693-BCF7C71B8C31}" type="datetimeFigureOut">
              <a:rPr lang="en-US" smtClean="0"/>
              <a:t>8/18/2020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47F5A5-8BBD-4A42-8969-581615C537D5}" type="slidenum">
              <a:rPr lang="en-US" smtClean="0"/>
              <a:t>‹#›</a:t>
            </a:fld>
            <a:endParaRPr lang="en-US"/>
          </a:p>
        </p:txBody>
      </p:sp>
    </p:spTree>
    <p:extLst>
      <p:ext uri="{BB962C8B-B14F-4D97-AF65-F5344CB8AC3E}">
        <p14:creationId xmlns:p14="http://schemas.microsoft.com/office/powerpoint/2010/main" val="45063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3DC6EB3-C3FA-48C6-B693-BCF7C71B8C31}" type="datetimeFigureOut">
              <a:rPr lang="en-US" smtClean="0"/>
              <a:t>8/18/2020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47F5A5-8BBD-4A42-8969-581615C537D5}" type="slidenum">
              <a:rPr lang="en-US" smtClean="0"/>
              <a:t>‹#›</a:t>
            </a:fld>
            <a:endParaRPr lang="en-US"/>
          </a:p>
        </p:txBody>
      </p:sp>
    </p:spTree>
    <p:extLst>
      <p:ext uri="{BB962C8B-B14F-4D97-AF65-F5344CB8AC3E}">
        <p14:creationId xmlns:p14="http://schemas.microsoft.com/office/powerpoint/2010/main" val="20439407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3DC6EB3-C3FA-48C6-B693-BCF7C71B8C31}" type="datetimeFigureOut">
              <a:rPr lang="en-US" smtClean="0"/>
              <a:t>8/18/2020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47F5A5-8BBD-4A42-8969-581615C537D5}" type="slidenum">
              <a:rPr lang="en-US" smtClean="0"/>
              <a:t>‹#›</a:t>
            </a:fld>
            <a:endParaRPr lang="en-US"/>
          </a:p>
        </p:txBody>
      </p:sp>
    </p:spTree>
    <p:extLst>
      <p:ext uri="{BB962C8B-B14F-4D97-AF65-F5344CB8AC3E}">
        <p14:creationId xmlns:p14="http://schemas.microsoft.com/office/powerpoint/2010/main" val="29457342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3DC6EB3-C3FA-48C6-B693-BCF7C71B8C31}" type="datetimeFigureOut">
              <a:rPr lang="en-US" smtClean="0"/>
              <a:t>8/18/2020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47F5A5-8BBD-4A42-8969-581615C537D5}" type="slidenum">
              <a:rPr lang="en-US" smtClean="0"/>
              <a:t>‹#›</a:t>
            </a:fld>
            <a:endParaRPr lang="en-US"/>
          </a:p>
        </p:txBody>
      </p:sp>
    </p:spTree>
    <p:extLst>
      <p:ext uri="{BB962C8B-B14F-4D97-AF65-F5344CB8AC3E}">
        <p14:creationId xmlns:p14="http://schemas.microsoft.com/office/powerpoint/2010/main" val="11518427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3DC6EB3-C3FA-48C6-B693-BCF7C71B8C31}" type="datetimeFigureOut">
              <a:rPr lang="en-US" smtClean="0"/>
              <a:t>8/18/2020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47F5A5-8BBD-4A42-8969-581615C537D5}" type="slidenum">
              <a:rPr lang="en-US" smtClean="0"/>
              <a:t>‹#›</a:t>
            </a:fld>
            <a:endParaRPr lang="en-US"/>
          </a:p>
        </p:txBody>
      </p:sp>
    </p:spTree>
    <p:extLst>
      <p:ext uri="{BB962C8B-B14F-4D97-AF65-F5344CB8AC3E}">
        <p14:creationId xmlns:p14="http://schemas.microsoft.com/office/powerpoint/2010/main" val="2965438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3DC6EB3-C3FA-48C6-B693-BCF7C71B8C31}" type="datetimeFigureOut">
              <a:rPr lang="en-US" smtClean="0"/>
              <a:t>8/18/2020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447F5A5-8BBD-4A42-8969-581615C537D5}" type="slidenum">
              <a:rPr lang="en-US" smtClean="0"/>
              <a:t>‹#›</a:t>
            </a:fld>
            <a:endParaRPr lang="en-US"/>
          </a:p>
        </p:txBody>
      </p:sp>
    </p:spTree>
    <p:extLst>
      <p:ext uri="{BB962C8B-B14F-4D97-AF65-F5344CB8AC3E}">
        <p14:creationId xmlns:p14="http://schemas.microsoft.com/office/powerpoint/2010/main" val="37011510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3DC6EB3-C3FA-48C6-B693-BCF7C71B8C31}" type="datetimeFigureOut">
              <a:rPr lang="en-US" smtClean="0"/>
              <a:t>8/18/2020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447F5A5-8BBD-4A42-8969-581615C537D5}" type="slidenum">
              <a:rPr lang="en-US" smtClean="0"/>
              <a:t>‹#›</a:t>
            </a:fld>
            <a:endParaRPr lang="en-US"/>
          </a:p>
        </p:txBody>
      </p:sp>
    </p:spTree>
    <p:extLst>
      <p:ext uri="{BB962C8B-B14F-4D97-AF65-F5344CB8AC3E}">
        <p14:creationId xmlns:p14="http://schemas.microsoft.com/office/powerpoint/2010/main" val="23753115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DC6EB3-C3FA-48C6-B693-BCF7C71B8C31}" type="datetimeFigureOut">
              <a:rPr lang="en-US" smtClean="0"/>
              <a:t>8/18/2020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447F5A5-8BBD-4A42-8969-581615C537D5}" type="slidenum">
              <a:rPr lang="en-US" smtClean="0"/>
              <a:t>‹#›</a:t>
            </a:fld>
            <a:endParaRPr lang="en-US"/>
          </a:p>
        </p:txBody>
      </p:sp>
    </p:spTree>
    <p:extLst>
      <p:ext uri="{BB962C8B-B14F-4D97-AF65-F5344CB8AC3E}">
        <p14:creationId xmlns:p14="http://schemas.microsoft.com/office/powerpoint/2010/main" val="25051855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3DC6EB3-C3FA-48C6-B693-BCF7C71B8C31}" type="datetimeFigureOut">
              <a:rPr lang="en-US" smtClean="0"/>
              <a:t>8/18/2020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47F5A5-8BBD-4A42-8969-581615C537D5}" type="slidenum">
              <a:rPr lang="en-US" smtClean="0"/>
              <a:t>‹#›</a:t>
            </a:fld>
            <a:endParaRPr lang="en-US"/>
          </a:p>
        </p:txBody>
      </p:sp>
    </p:spTree>
    <p:extLst>
      <p:ext uri="{BB962C8B-B14F-4D97-AF65-F5344CB8AC3E}">
        <p14:creationId xmlns:p14="http://schemas.microsoft.com/office/powerpoint/2010/main" val="32068335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3DC6EB3-C3FA-48C6-B693-BCF7C71B8C31}" type="datetimeFigureOut">
              <a:rPr lang="en-US" smtClean="0"/>
              <a:t>8/18/2020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47F5A5-8BBD-4A42-8969-581615C537D5}" type="slidenum">
              <a:rPr lang="en-US" smtClean="0"/>
              <a:t>‹#›</a:t>
            </a:fld>
            <a:endParaRPr lang="en-US"/>
          </a:p>
        </p:txBody>
      </p:sp>
    </p:spTree>
    <p:extLst>
      <p:ext uri="{BB962C8B-B14F-4D97-AF65-F5344CB8AC3E}">
        <p14:creationId xmlns:p14="http://schemas.microsoft.com/office/powerpoint/2010/main" val="11170115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DC6EB3-C3FA-48C6-B693-BCF7C71B8C31}" type="datetimeFigureOut">
              <a:rPr lang="en-US" smtClean="0"/>
              <a:t>8/18/2020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47F5A5-8BBD-4A42-8969-581615C537D5}" type="slidenum">
              <a:rPr lang="en-US" smtClean="0"/>
              <a:t>‹#›</a:t>
            </a:fld>
            <a:endParaRPr lang="en-US"/>
          </a:p>
        </p:txBody>
      </p:sp>
    </p:spTree>
    <p:extLst>
      <p:ext uri="{BB962C8B-B14F-4D97-AF65-F5344CB8AC3E}">
        <p14:creationId xmlns:p14="http://schemas.microsoft.com/office/powerpoint/2010/main" val="23644373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Promotions and Tenure </a:t>
            </a:r>
            <a:endParaRPr lang="en-US" dirty="0"/>
          </a:p>
        </p:txBody>
      </p:sp>
      <p:sp>
        <p:nvSpPr>
          <p:cNvPr id="3" name="Content Placeholder 2"/>
          <p:cNvSpPr>
            <a:spLocks noGrp="1"/>
          </p:cNvSpPr>
          <p:nvPr>
            <p:ph idx="1"/>
          </p:nvPr>
        </p:nvSpPr>
        <p:spPr>
          <a:xfrm>
            <a:off x="575510" y="1534026"/>
            <a:ext cx="11040979" cy="4920915"/>
          </a:xfrm>
        </p:spPr>
        <p:txBody>
          <a:bodyPr>
            <a:normAutofit/>
          </a:bodyPr>
          <a:lstStyle/>
          <a:p>
            <a:r>
              <a:rPr lang="en-US" dirty="0" smtClean="0"/>
              <a:t>Promotion is designed to recognize academic excellence</a:t>
            </a:r>
          </a:p>
          <a:p>
            <a:r>
              <a:rPr lang="en-US" dirty="0" smtClean="0"/>
              <a:t>Yearly cycle starts with the Departmental Chairs</a:t>
            </a:r>
          </a:p>
          <a:p>
            <a:r>
              <a:rPr lang="en-US" dirty="0" smtClean="0"/>
              <a:t>Requirements in education, service and research domains: refer to Faculty Handbook, COM Bylaws and Insider’s Guide to Promotion on the HSC website</a:t>
            </a:r>
          </a:p>
          <a:p>
            <a:r>
              <a:rPr lang="en-US" dirty="0" smtClean="0"/>
              <a:t>Guidance document on publications: product of a Promotions Advisory Group (Drs. Kilgore, Wall, Orucevic, Karlstad; Ms. Wilson; Ms. Earl)</a:t>
            </a:r>
          </a:p>
          <a:p>
            <a:r>
              <a:rPr lang="en-US" dirty="0" smtClean="0"/>
              <a:t>Consent of the Sr. Associate Dean, Faculty Affairs, UTHSC</a:t>
            </a:r>
          </a:p>
          <a:p>
            <a:r>
              <a:rPr lang="en-US" dirty="0" smtClean="0"/>
              <a:t>National reputations and “Arm’s Length” letters also emphasized in the Handbook (e.g. see FAQ #7)</a:t>
            </a:r>
            <a:endParaRPr lang="en-US" dirty="0"/>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8369643" y="6184633"/>
            <a:ext cx="3737296" cy="523376"/>
          </a:xfrm>
          <a:prstGeom prst="rect">
            <a:avLst/>
          </a:prstGeom>
          <a:noFill/>
          <a:ln>
            <a:noFill/>
          </a:ln>
        </p:spPr>
      </p:pic>
    </p:spTree>
    <p:extLst>
      <p:ext uri="{BB962C8B-B14F-4D97-AF65-F5344CB8AC3E}">
        <p14:creationId xmlns:p14="http://schemas.microsoft.com/office/powerpoint/2010/main" val="18753539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Publication Guidelines on the GSM Website</a:t>
            </a:r>
            <a:endParaRPr lang="en-US" dirty="0"/>
          </a:p>
        </p:txBody>
      </p:sp>
      <p:sp>
        <p:nvSpPr>
          <p:cNvPr id="3" name="Content Placeholder 2"/>
          <p:cNvSpPr>
            <a:spLocks noGrp="1"/>
          </p:cNvSpPr>
          <p:nvPr>
            <p:ph idx="1"/>
          </p:nvPr>
        </p:nvSpPr>
        <p:spPr/>
        <p:txBody>
          <a:bodyPr>
            <a:normAutofit lnSpcReduction="10000"/>
          </a:bodyPr>
          <a:lstStyle/>
          <a:p>
            <a:pPr fontAlgn="base"/>
            <a:r>
              <a:rPr lang="en-US" b="0" i="0" u="none" strike="noStrike" dirty="0" smtClean="0">
                <a:effectLst/>
                <a:latin typeface="Cambria" panose="02040503050406030204" pitchFamily="18" charset="0"/>
              </a:rPr>
              <a:t>https://gsm.utmck.edu/about/aaptc.cfm</a:t>
            </a:r>
          </a:p>
          <a:p>
            <a:pPr marL="0" indent="0" fontAlgn="base">
              <a:buNone/>
            </a:pPr>
            <a:r>
              <a:rPr lang="en-US" b="0" i="0" u="none" strike="noStrike" dirty="0" smtClean="0">
                <a:solidFill>
                  <a:srgbClr val="EA7E0C"/>
                </a:solidFill>
                <a:effectLst/>
                <a:latin typeface="Cambria" panose="02040503050406030204" pitchFamily="18" charset="0"/>
              </a:rPr>
              <a:t>	Faculty Publication Guidelines for Promotion: </a:t>
            </a:r>
          </a:p>
          <a:p>
            <a:pPr marL="0" indent="0" fontAlgn="base">
              <a:buNone/>
            </a:pPr>
            <a:r>
              <a:rPr lang="en-US" b="0" i="0" u="none" strike="noStrike" dirty="0" smtClean="0">
                <a:solidFill>
                  <a:srgbClr val="444444"/>
                </a:solidFill>
                <a:effectLst/>
                <a:latin typeface="Cambria" panose="02040503050406030204" pitchFamily="18" charset="0"/>
              </a:rPr>
              <a:t>	“</a:t>
            </a:r>
            <a:r>
              <a:rPr lang="en-US" b="0" i="1" u="none" strike="noStrike" dirty="0" smtClean="0">
                <a:solidFill>
                  <a:srgbClr val="444444"/>
                </a:solidFill>
                <a:effectLst/>
                <a:latin typeface="Cambria" panose="02040503050406030204" pitchFamily="18" charset="0"/>
              </a:rPr>
              <a:t>A major component of the review of faculty seeking 	promotion and tenure is academic productivity reflected in 	the quality, quantity and relevance of peer-reviewed 	publications”.</a:t>
            </a:r>
          </a:p>
          <a:p>
            <a:pPr marL="0" indent="0">
              <a:buNone/>
            </a:pPr>
            <a:r>
              <a:rPr lang="en-US" dirty="0" smtClean="0"/>
              <a:t>	</a:t>
            </a:r>
            <a:r>
              <a:rPr lang="en-US" dirty="0" smtClean="0">
                <a:solidFill>
                  <a:schemeClr val="accent1">
                    <a:lumMod val="75000"/>
                  </a:schemeClr>
                </a:solidFill>
              </a:rPr>
              <a:t>Guidance for publication productivity </a:t>
            </a:r>
            <a:r>
              <a:rPr lang="en-US" dirty="0" smtClean="0"/>
              <a:t>(.pdf)</a:t>
            </a:r>
          </a:p>
          <a:p>
            <a:pPr marL="0" indent="0">
              <a:buNone/>
            </a:pPr>
            <a:r>
              <a:rPr lang="en-US" dirty="0" smtClean="0"/>
              <a:t>	</a:t>
            </a:r>
            <a:r>
              <a:rPr lang="en-US" dirty="0" smtClean="0">
                <a:solidFill>
                  <a:schemeClr val="accent1">
                    <a:lumMod val="75000"/>
                  </a:schemeClr>
                </a:solidFill>
              </a:rPr>
              <a:t>Evaluation of publication productivity form </a:t>
            </a:r>
            <a:r>
              <a:rPr lang="en-US" dirty="0" smtClean="0"/>
              <a:t>(.pdf)</a:t>
            </a:r>
          </a:p>
          <a:p>
            <a:pPr marL="0" indent="0">
              <a:buNone/>
            </a:pPr>
            <a:r>
              <a:rPr lang="en-US" dirty="0" smtClean="0"/>
              <a:t>	</a:t>
            </a:r>
            <a:r>
              <a:rPr lang="en-US" i="1" dirty="0" smtClean="0"/>
              <a:t>For information on the faculty promotion process, visit the 	</a:t>
            </a:r>
            <a:r>
              <a:rPr lang="en-US" dirty="0" smtClean="0">
                <a:solidFill>
                  <a:schemeClr val="accent1">
                    <a:lumMod val="75000"/>
                  </a:schemeClr>
                </a:solidFill>
              </a:rPr>
              <a:t>UTHSC COM Faculty Affairs website</a:t>
            </a:r>
            <a:r>
              <a:rPr lang="en-US" i="1" dirty="0" smtClean="0"/>
              <a:t>.</a:t>
            </a:r>
            <a:endParaRPr lang="en-US" i="1" dirty="0"/>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8369643" y="6184633"/>
            <a:ext cx="3737296" cy="523376"/>
          </a:xfrm>
          <a:prstGeom prst="rect">
            <a:avLst/>
          </a:prstGeom>
          <a:noFill/>
          <a:ln>
            <a:noFill/>
          </a:ln>
        </p:spPr>
      </p:pic>
    </p:spTree>
    <p:extLst>
      <p:ext uri="{BB962C8B-B14F-4D97-AF65-F5344CB8AC3E}">
        <p14:creationId xmlns:p14="http://schemas.microsoft.com/office/powerpoint/2010/main" val="18173834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07164"/>
          </a:xfrm>
        </p:spPr>
        <p:txBody>
          <a:bodyPr>
            <a:normAutofit fontScale="90000"/>
          </a:bodyPr>
          <a:lstStyle/>
          <a:p>
            <a:pPr algn="ctr"/>
            <a:r>
              <a:rPr lang="en-US" dirty="0" smtClean="0"/>
              <a:t>FAQ Document</a:t>
            </a:r>
            <a:endParaRPr lang="en-US" dirty="0"/>
          </a:p>
        </p:txBody>
      </p:sp>
      <p:sp>
        <p:nvSpPr>
          <p:cNvPr id="3" name="Content Placeholder 2"/>
          <p:cNvSpPr>
            <a:spLocks noGrp="1"/>
          </p:cNvSpPr>
          <p:nvPr>
            <p:ph idx="1"/>
          </p:nvPr>
        </p:nvSpPr>
        <p:spPr>
          <a:xfrm>
            <a:off x="838200" y="1106905"/>
            <a:ext cx="10515600" cy="5492416"/>
          </a:xfrm>
        </p:spPr>
        <p:txBody>
          <a:bodyPr/>
          <a:lstStyle/>
          <a:p>
            <a:r>
              <a:rPr lang="en-US" b="1" dirty="0"/>
              <a:t>FAQ 7. </a:t>
            </a:r>
            <a:r>
              <a:rPr lang="en-US" i="1" dirty="0" smtClean="0"/>
              <a:t>How </a:t>
            </a:r>
            <a:r>
              <a:rPr lang="en-US" i="1" dirty="0"/>
              <a:t>is national reputation as a clinician, scientist, or educator assessed?  </a:t>
            </a:r>
            <a:endParaRPr lang="en-US" i="1" dirty="0" smtClean="0"/>
          </a:p>
          <a:p>
            <a:pPr marL="0" indent="0">
              <a:buNone/>
            </a:pPr>
            <a:r>
              <a:rPr lang="en-US" dirty="0" smtClean="0"/>
              <a:t>Promotion </a:t>
            </a:r>
            <a:r>
              <a:rPr lang="en-US" dirty="0"/>
              <a:t>to Professor requires you be able to demonstrate a national or international reputation.  This is established by your activities such as giving invited lectureships outside UTHSC, leading symposia, membership on grant review sections, editorial board appointments, developing a now accepted surgical technique or clinical protocol, and by comments made in your external letters of recommendation.</a:t>
            </a:r>
          </a:p>
        </p:txBody>
      </p:sp>
    </p:spTree>
    <p:extLst>
      <p:ext uri="{BB962C8B-B14F-4D97-AF65-F5344CB8AC3E}">
        <p14:creationId xmlns:p14="http://schemas.microsoft.com/office/powerpoint/2010/main" val="4408800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07164"/>
          </a:xfrm>
        </p:spPr>
        <p:txBody>
          <a:bodyPr>
            <a:normAutofit fontScale="90000"/>
          </a:bodyPr>
          <a:lstStyle/>
          <a:p>
            <a:pPr algn="ctr"/>
            <a:r>
              <a:rPr lang="en-US" dirty="0" smtClean="0"/>
              <a:t>FAQ Document</a:t>
            </a:r>
            <a:endParaRPr lang="en-US" dirty="0"/>
          </a:p>
        </p:txBody>
      </p:sp>
      <p:sp>
        <p:nvSpPr>
          <p:cNvPr id="3" name="Content Placeholder 2"/>
          <p:cNvSpPr>
            <a:spLocks noGrp="1"/>
          </p:cNvSpPr>
          <p:nvPr>
            <p:ph idx="1"/>
          </p:nvPr>
        </p:nvSpPr>
        <p:spPr>
          <a:xfrm>
            <a:off x="838200" y="1106905"/>
            <a:ext cx="10515600" cy="5492416"/>
          </a:xfrm>
        </p:spPr>
        <p:txBody>
          <a:bodyPr/>
          <a:lstStyle/>
          <a:p>
            <a:r>
              <a:rPr lang="en-US" b="1" dirty="0"/>
              <a:t>FAQ 19</a:t>
            </a:r>
            <a:r>
              <a:rPr lang="en-US" dirty="0"/>
              <a:t>. </a:t>
            </a:r>
            <a:r>
              <a:rPr lang="en-US" i="1" dirty="0"/>
              <a:t>If I am predominantly an Educator, as defined by % effort, will I ever make full Professor? </a:t>
            </a:r>
            <a:endParaRPr lang="en-US" i="1" dirty="0" smtClean="0"/>
          </a:p>
          <a:p>
            <a:pPr marL="0" indent="0">
              <a:buNone/>
            </a:pPr>
            <a:r>
              <a:rPr lang="en-US" dirty="0" smtClean="0"/>
              <a:t>Yes</a:t>
            </a:r>
            <a:r>
              <a:rPr lang="en-US" dirty="0"/>
              <a:t>, but you must show that you have obtained a national reputation as an Educator and/or were exceptionally innovative in your teaching.  Things that contribute to your recognition are a publication record on educational issues, being asked to present on your innovations in education at national meetings, or serving on national committees which create guidelines for curriculum. Other factors, such as consistently receiving teaching or course director awards are also important. </a:t>
            </a:r>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8369643" y="6184633"/>
            <a:ext cx="3737296" cy="523376"/>
          </a:xfrm>
          <a:prstGeom prst="rect">
            <a:avLst/>
          </a:prstGeom>
          <a:noFill/>
          <a:ln>
            <a:noFill/>
          </a:ln>
        </p:spPr>
      </p:pic>
    </p:spTree>
    <p:extLst>
      <p:ext uri="{BB962C8B-B14F-4D97-AF65-F5344CB8AC3E}">
        <p14:creationId xmlns:p14="http://schemas.microsoft.com/office/powerpoint/2010/main" val="10043084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07164"/>
          </a:xfrm>
        </p:spPr>
        <p:txBody>
          <a:bodyPr>
            <a:normAutofit fontScale="90000"/>
          </a:bodyPr>
          <a:lstStyle/>
          <a:p>
            <a:pPr algn="ctr"/>
            <a:r>
              <a:rPr lang="en-US" dirty="0" smtClean="0"/>
              <a:t>FAQ Document</a:t>
            </a:r>
            <a:endParaRPr lang="en-US" dirty="0"/>
          </a:p>
        </p:txBody>
      </p:sp>
      <p:sp>
        <p:nvSpPr>
          <p:cNvPr id="3" name="Content Placeholder 2"/>
          <p:cNvSpPr>
            <a:spLocks noGrp="1"/>
          </p:cNvSpPr>
          <p:nvPr>
            <p:ph idx="1"/>
          </p:nvPr>
        </p:nvSpPr>
        <p:spPr>
          <a:xfrm>
            <a:off x="838200" y="1106905"/>
            <a:ext cx="10515600" cy="5492416"/>
          </a:xfrm>
        </p:spPr>
        <p:txBody>
          <a:bodyPr/>
          <a:lstStyle/>
          <a:p>
            <a:r>
              <a:rPr lang="en-US" b="1" dirty="0"/>
              <a:t>FAQ 21.  </a:t>
            </a:r>
            <a:r>
              <a:rPr lang="en-US" i="1" dirty="0"/>
              <a:t>Why doesn’t % effort on my reappointment letter equal % effort on my promotion letter from my Chair? </a:t>
            </a:r>
            <a:endParaRPr lang="en-US" i="1" dirty="0" smtClean="0"/>
          </a:p>
          <a:p>
            <a:pPr marL="0" indent="0">
              <a:buNone/>
            </a:pPr>
            <a:r>
              <a:rPr lang="en-US" dirty="0" smtClean="0"/>
              <a:t>For </a:t>
            </a:r>
            <a:r>
              <a:rPr lang="en-US" dirty="0"/>
              <a:t>clinical faculty any difference in the 2 sets of numbers are necessary to insure fair clinical compensation based on % effort in the reappointment letter, and fair consideration of teaching efforts based on % effort given for promotion.  Essentially, for reappointment letter purposes bedside teaching is considered part of your clinical duty, while for promotion bedside teaching is part of your teaching duty. </a:t>
            </a:r>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8369643" y="6184633"/>
            <a:ext cx="3737296" cy="523376"/>
          </a:xfrm>
          <a:prstGeom prst="rect">
            <a:avLst/>
          </a:prstGeom>
          <a:noFill/>
          <a:ln>
            <a:noFill/>
          </a:ln>
        </p:spPr>
      </p:pic>
    </p:spTree>
    <p:extLst>
      <p:ext uri="{BB962C8B-B14F-4D97-AF65-F5344CB8AC3E}">
        <p14:creationId xmlns:p14="http://schemas.microsoft.com/office/powerpoint/2010/main" val="29142133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15449"/>
          </a:xfrm>
        </p:spPr>
        <p:txBody>
          <a:bodyPr>
            <a:normAutofit fontScale="90000"/>
          </a:bodyPr>
          <a:lstStyle/>
          <a:p>
            <a:pPr algn="ctr"/>
            <a:r>
              <a:rPr lang="en-US" smtClean="0"/>
              <a:t>FAQ Document</a:t>
            </a:r>
            <a:endParaRPr lang="en-US" dirty="0"/>
          </a:p>
        </p:txBody>
      </p:sp>
      <p:sp>
        <p:nvSpPr>
          <p:cNvPr id="3" name="Content Placeholder 2"/>
          <p:cNvSpPr>
            <a:spLocks noGrp="1"/>
          </p:cNvSpPr>
          <p:nvPr>
            <p:ph idx="1"/>
          </p:nvPr>
        </p:nvSpPr>
        <p:spPr>
          <a:xfrm>
            <a:off x="838200" y="1356393"/>
            <a:ext cx="10515600" cy="4351338"/>
          </a:xfrm>
        </p:spPr>
        <p:txBody>
          <a:bodyPr/>
          <a:lstStyle/>
          <a:p>
            <a:r>
              <a:rPr lang="en-US" b="1" dirty="0"/>
              <a:t>FAQ 23</a:t>
            </a:r>
            <a:r>
              <a:rPr lang="en-US" dirty="0"/>
              <a:t>. </a:t>
            </a:r>
            <a:r>
              <a:rPr lang="en-US" i="1" dirty="0"/>
              <a:t>What if there are intangibles the Metrics do not capture for my promotion/tenure? </a:t>
            </a:r>
            <a:endParaRPr lang="en-US" i="1" dirty="0" smtClean="0"/>
          </a:p>
          <a:p>
            <a:pPr marL="0" indent="0">
              <a:buNone/>
            </a:pPr>
            <a:r>
              <a:rPr lang="en-US" dirty="0" smtClean="0"/>
              <a:t>COM </a:t>
            </a:r>
            <a:r>
              <a:rPr lang="en-US" dirty="0"/>
              <a:t>will never rely solely on the number crunched out from The Metrics for promotion / tenure.</a:t>
            </a:r>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8369643" y="6184633"/>
            <a:ext cx="3737296" cy="523376"/>
          </a:xfrm>
          <a:prstGeom prst="rect">
            <a:avLst/>
          </a:prstGeom>
          <a:noFill/>
          <a:ln>
            <a:noFill/>
          </a:ln>
        </p:spPr>
      </p:pic>
    </p:spTree>
    <p:extLst>
      <p:ext uri="{BB962C8B-B14F-4D97-AF65-F5344CB8AC3E}">
        <p14:creationId xmlns:p14="http://schemas.microsoft.com/office/powerpoint/2010/main" val="9735464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1685</TotalTime>
  <Words>503</Words>
  <Application>Microsoft Office PowerPoint</Application>
  <PresentationFormat>Widescreen</PresentationFormat>
  <Paragraphs>26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Cambria</vt:lpstr>
      <vt:lpstr>Office Theme</vt:lpstr>
      <vt:lpstr>Promotions and Tenure </vt:lpstr>
      <vt:lpstr>Publication Guidelines on the GSM Website</vt:lpstr>
      <vt:lpstr>FAQ Document</vt:lpstr>
      <vt:lpstr>FAQ Document</vt:lpstr>
      <vt:lpstr>FAQ Document</vt:lpstr>
      <vt:lpstr>FAQ Document</vt:lpstr>
    </vt:vector>
  </TitlesOfParts>
  <Company>GSM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Promotions and Tenure</dc:title>
  <dc:creator>Hauptman, Paul J.</dc:creator>
  <cp:lastModifiedBy>Littleton, Connie L</cp:lastModifiedBy>
  <cp:revision>3</cp:revision>
  <dcterms:created xsi:type="dcterms:W3CDTF">2020-08-04T20:24:47Z</dcterms:created>
  <dcterms:modified xsi:type="dcterms:W3CDTF">2020-08-18T17:07:44Z</dcterms:modified>
</cp:coreProperties>
</file>