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70" r:id="rId4"/>
    <p:sldId id="266" r:id="rId5"/>
    <p:sldId id="264" r:id="rId6"/>
    <p:sldId id="267" r:id="rId7"/>
    <p:sldId id="265" r:id="rId8"/>
    <p:sldId id="268" r:id="rId9"/>
    <p:sldId id="269" r:id="rId10"/>
    <p:sldId id="259" r:id="rId11"/>
    <p:sldId id="258" r:id="rId12"/>
    <p:sldId id="25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29"/>
    <p:restoredTop sz="96327"/>
  </p:normalViewPr>
  <p:slideViewPr>
    <p:cSldViewPr snapToGrid="0" snapToObjects="1">
      <p:cViewPr varScale="1">
        <p:scale>
          <a:sx n="86" d="100"/>
          <a:sy n="86" d="100"/>
        </p:scale>
        <p:origin x="3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19C57-2CF8-2C46-A8CE-89A790A24E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065BB4-C265-F746-8674-00156E819D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E6F2CD-05D7-EE4F-AEE7-31CCA530F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9660-7ADA-0841-BF46-D9B2039ED1A7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27E58-8CD9-5A42-8872-4BAB2657E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8884B5-7D1C-4643-AC06-8599A64DE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24264-EE64-3C4F-9AD0-BC967C9A4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431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48610-1BC6-3449-931D-DC39883B3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9E628B-F4A9-6A40-B1FD-75CC82C2E7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6D40C-31A4-2940-BDFF-32FE3DEEB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9660-7ADA-0841-BF46-D9B2039ED1A7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2C5B2-55BB-7B4B-A0C1-F8A8FDCCC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5CA3B-E1AE-B04B-853A-086EEDA74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24264-EE64-3C4F-9AD0-BC967C9A4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822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ECC700-43A9-9F40-BD70-3ED64E908D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9572B1-DB5E-144F-9A0B-A13CED42B0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D9A7C-9909-7F49-A301-33E39367D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9660-7ADA-0841-BF46-D9B2039ED1A7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AF628-A10F-8F41-8C8F-5FF17678B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A022B2-746A-8D45-854C-DBD8354AF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24264-EE64-3C4F-9AD0-BC967C9A4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757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A8990-EC2F-AC4B-882C-3A04A1ADD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699CF-BBAE-F54B-B410-6F34FA4EC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A5E1AE-90C8-CF45-B43B-DC99648D1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9660-7ADA-0841-BF46-D9B2039ED1A7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84B1F4-0547-1248-A6A2-0925B21A3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B56FCE-0932-B948-9C8D-0E922777B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24264-EE64-3C4F-9AD0-BC967C9A4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879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21ABD-7A0F-584D-A47B-5439F127E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FC2832-6D31-5047-B9C1-8B75ABBE53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5644FF-4E02-3C4B-89B2-8E3A936CB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9660-7ADA-0841-BF46-D9B2039ED1A7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5BC05F-80AC-BE40-B32F-074E39AA9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D59934-F494-CB4A-85A2-EDF7318F0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24264-EE64-3C4F-9AD0-BC967C9A4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115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39D39-D46C-9149-8207-6142B802D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0CFD3-ACA2-F641-A721-E3BE7EC5E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0E356F-4671-D949-A4E9-4A48A31C34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5A0D8C-9FBC-9845-888E-930AD862B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9660-7ADA-0841-BF46-D9B2039ED1A7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67636D-C2E3-2F48-B32E-2008C470C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13CD73-CA0B-394B-A547-41BCBB549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24264-EE64-3C4F-9AD0-BC967C9A4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31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73215-6D52-954F-A479-DF05959BA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70D799-BA07-4F4E-A271-4B3579DD7B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D640D1-3D15-8D40-8F3F-39155AB82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525766-753A-DF4F-8F0E-2A477C86D3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D615B1-9898-EC42-8990-F5DB7594CE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B467A9-E61D-B044-B351-65C4C21B9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9660-7ADA-0841-BF46-D9B2039ED1A7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01A6B7-1FEF-734A-9862-BA2D46998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376736-F9D7-6249-82BD-2B904DD2F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24264-EE64-3C4F-9AD0-BC967C9A4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676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6DC9C-1434-6741-88DC-8F845187B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F0FC53-2007-5D40-9605-55A7DF8C5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9660-7ADA-0841-BF46-D9B2039ED1A7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BBC856-DC94-964E-B30B-FF693D111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F84B0D-B733-4F43-A7F4-9F70A12EE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24264-EE64-3C4F-9AD0-BC967C9A4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078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DAD58D-BC3A-3842-B971-8B99E58F8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9660-7ADA-0841-BF46-D9B2039ED1A7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C0A488-915C-B74E-90BE-57DC1ECD1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CE4A90-1CC1-7B49-8B27-7E0BF5611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24264-EE64-3C4F-9AD0-BC967C9A4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818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A6810-2243-AF45-914A-47C0ACBE4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1C9DB-676A-A141-BAB8-12CB0A5111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641DC7-AB01-524E-BC5A-38BCEC0FCE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B4C0F0-ADF0-484B-A54D-A14771703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9660-7ADA-0841-BF46-D9B2039ED1A7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D577B-BD79-C04A-B98B-623C9B521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46DAB-2E37-A149-A37E-B3701EDCA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24264-EE64-3C4F-9AD0-BC967C9A4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05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9854E-2BC6-F542-B68C-0AC4173CF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BE7C0E-C750-7F45-872A-C1E99BD38F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547C38-8B69-6B4A-844B-55E64D4848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6099B4-6CA6-5141-A21D-A033D8F30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9660-7ADA-0841-BF46-D9B2039ED1A7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56D31A-87E5-C143-B60C-05382ABAD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8D8556-76A8-914D-9452-36325B8C5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24264-EE64-3C4F-9AD0-BC967C9A4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959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26D0CF-D6D4-8A46-994C-7D2EE5E6C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7B00AE-3D08-6942-95BC-94985105EF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2B1000-CF80-6F4D-B2A4-DA289182C8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69660-7ADA-0841-BF46-D9B2039ED1A7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9058C3-F6DC-634C-A65B-B6AA023A16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902806-90DE-B54E-A605-3C5DE32B2D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24264-EE64-3C4F-9AD0-BC967C9A4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326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E1D01-E9CA-9E48-9EB1-CA2D3A52F9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Promotion and Tenure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A74C1A-B6E6-A14E-8992-63579FC7A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6006" y="4079875"/>
            <a:ext cx="9144000" cy="1655762"/>
          </a:xfrm>
        </p:spPr>
        <p:txBody>
          <a:bodyPr>
            <a:normAutofit/>
          </a:bodyPr>
          <a:lstStyle/>
          <a:p>
            <a:r>
              <a:rPr lang="en-US" sz="3600" b="1" dirty="0"/>
              <a:t>Roles of the Department Chair</a:t>
            </a:r>
          </a:p>
        </p:txBody>
      </p:sp>
    </p:spTree>
    <p:extLst>
      <p:ext uri="{BB962C8B-B14F-4D97-AF65-F5344CB8AC3E}">
        <p14:creationId xmlns:p14="http://schemas.microsoft.com/office/powerpoint/2010/main" val="40704899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E1EA7-B36B-E343-B638-89B4D9317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62E87D-50F6-F743-8666-8523B82638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1939E32F-CDCF-EB46-83DC-6AF79557DA5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23352"/>
              </p:ext>
            </p:extLst>
          </p:nvPr>
        </p:nvGraphicFramePr>
        <p:xfrm>
          <a:off x="3043825" y="365124"/>
          <a:ext cx="5674289" cy="649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Document" r:id="rId3" imgW="5486400" imgH="7848600" progId="Word.Document.12">
                  <p:embed/>
                </p:oleObj>
              </mc:Choice>
              <mc:Fallback>
                <p:oleObj name="Document" r:id="rId3" imgW="5486400" imgH="78486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3825" y="365124"/>
                        <a:ext cx="5674289" cy="6492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1394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EA29E-A184-784B-BC5A-1CBCF58FD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97E56D3-98DA-5448-91C6-E336595BA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44ACB61-C96C-6D4D-97C2-8BE76D36FB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624016"/>
              </p:ext>
            </p:extLst>
          </p:nvPr>
        </p:nvGraphicFramePr>
        <p:xfrm>
          <a:off x="3093929" y="125260"/>
          <a:ext cx="6413326" cy="655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cument" r:id="rId3" imgW="6121400" imgH="8102600" progId="Word.Document.12">
                  <p:embed/>
                </p:oleObj>
              </mc:Choice>
              <mc:Fallback>
                <p:oleObj name="Document" r:id="rId3" imgW="6121400" imgH="81026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93929" y="125260"/>
                        <a:ext cx="6413326" cy="6551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2226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786A0-5AFA-8F4F-B021-A5AE43B81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8A88B0A5-5F38-9042-9CE2-AE949A78D6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1744" y="0"/>
            <a:ext cx="7478038" cy="7252570"/>
          </a:xfrm>
        </p:spPr>
      </p:pic>
    </p:spTree>
    <p:extLst>
      <p:ext uri="{BB962C8B-B14F-4D97-AF65-F5344CB8AC3E}">
        <p14:creationId xmlns:p14="http://schemas.microsoft.com/office/powerpoint/2010/main" val="3607433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85F3E-8563-784F-BD24-A55B971FE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Roles of the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DA0690-A78B-844B-934C-CC0F3BE73E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726" y="2166589"/>
            <a:ext cx="10515600" cy="4351338"/>
          </a:xfrm>
        </p:spPr>
        <p:txBody>
          <a:bodyPr/>
          <a:lstStyle/>
          <a:p>
            <a:r>
              <a:rPr lang="en-US" sz="3200" b="1" dirty="0"/>
              <a:t>One of the most important functions of a Chair is to </a:t>
            </a:r>
            <a:r>
              <a:rPr lang="en-US" sz="3200" b="1" dirty="0">
                <a:solidFill>
                  <a:srgbClr val="FF0000"/>
                </a:solidFill>
              </a:rPr>
              <a:t>maintain program excellence</a:t>
            </a:r>
            <a:r>
              <a:rPr lang="en-US" sz="3200" b="1" dirty="0"/>
              <a:t> and to </a:t>
            </a:r>
            <a:r>
              <a:rPr lang="en-US" sz="3200" b="1" dirty="0">
                <a:solidFill>
                  <a:srgbClr val="FF0000"/>
                </a:solidFill>
              </a:rPr>
              <a:t>attract quality faculty</a:t>
            </a:r>
            <a:r>
              <a:rPr lang="en-US" sz="3200" b="1" dirty="0"/>
              <a:t>. The Chair is obligated to </a:t>
            </a:r>
            <a:r>
              <a:rPr lang="en-US" sz="3200" b="1" dirty="0">
                <a:solidFill>
                  <a:srgbClr val="FF0000"/>
                </a:solidFill>
              </a:rPr>
              <a:t>assess the progress and performance of faculty members </a:t>
            </a:r>
            <a:r>
              <a:rPr lang="en-US" sz="3200" b="1" dirty="0"/>
              <a:t>and to decide, with the appropriate advice from faculty peers, </a:t>
            </a:r>
            <a:r>
              <a:rPr lang="en-US" sz="3200" b="1" dirty="0">
                <a:solidFill>
                  <a:srgbClr val="FF0000"/>
                </a:solidFill>
              </a:rPr>
              <a:t>whether they should be promoted </a:t>
            </a:r>
            <a:r>
              <a:rPr lang="en-US" sz="3200" b="1" dirty="0"/>
              <a:t>or rewarded for their past performance or apprised that their performance needs improvement.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775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131DE-7395-F446-A08B-469142781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Candidates for Promotion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87ADB-D287-4441-9B12-487465FE2C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Keep CV and Digital Measures up-to-date</a:t>
            </a:r>
          </a:p>
          <a:p>
            <a:r>
              <a:rPr lang="en-US" b="1" dirty="0"/>
              <a:t>Advocate for your academic rank</a:t>
            </a:r>
          </a:p>
          <a:p>
            <a:r>
              <a:rPr lang="en-US" b="1" dirty="0"/>
              <a:t>Communicate with your Chair</a:t>
            </a:r>
          </a:p>
          <a:p>
            <a:r>
              <a:rPr lang="en-US" b="1" dirty="0"/>
              <a:t>Help create scholarship and service opportunities</a:t>
            </a:r>
          </a:p>
          <a:p>
            <a:r>
              <a:rPr lang="en-US" b="1" dirty="0"/>
              <a:t>Discuss faculty choices for Letters of Evaluation</a:t>
            </a:r>
          </a:p>
          <a:p>
            <a:r>
              <a:rPr lang="en-US" b="1" dirty="0"/>
              <a:t>Be a strong candidate for promotion</a:t>
            </a:r>
          </a:p>
        </p:txBody>
      </p:sp>
    </p:spTree>
    <p:extLst>
      <p:ext uri="{BB962C8B-B14F-4D97-AF65-F5344CB8AC3E}">
        <p14:creationId xmlns:p14="http://schemas.microsoft.com/office/powerpoint/2010/main" val="1803528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4C050-612E-E449-A095-4E4988CF4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Faculty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F3743-8A16-454D-8386-65CEEC98BF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5CAB2DF-A382-724A-8727-D7615F2A4146}"/>
              </a:ext>
            </a:extLst>
          </p:cNvPr>
          <p:cNvSpPr/>
          <p:nvPr/>
        </p:nvSpPr>
        <p:spPr>
          <a:xfrm>
            <a:off x="1795396" y="2062302"/>
            <a:ext cx="727344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Calibri" panose="020F0502020204030204" pitchFamily="34" charset="0"/>
              </a:rPr>
              <a:t>Each faculty member is expected to function as part of a departmental team and to demonstrate a sense of collegiality. </a:t>
            </a:r>
          </a:p>
          <a:p>
            <a:endParaRPr lang="en-US" sz="2800" b="1" dirty="0">
              <a:latin typeface="Calibri" panose="020F0502020204030204" pitchFamily="34" charset="0"/>
            </a:endParaRPr>
          </a:p>
          <a:p>
            <a:r>
              <a:rPr lang="en-US" sz="2800" b="1" dirty="0">
                <a:latin typeface="Calibri" panose="020F0502020204030204" pitchFamily="34" charset="0"/>
              </a:rPr>
              <a:t>As such he/she should show an interest in the success of the department as a whole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751923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23450-78B9-124F-B279-A2C0167A0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Faculty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AE03FA-CFF1-D74D-81A5-567DC1A86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6711EE2-CEBB-D949-9716-85929E748FC5}"/>
              </a:ext>
            </a:extLst>
          </p:cNvPr>
          <p:cNvSpPr/>
          <p:nvPr/>
        </p:nvSpPr>
        <p:spPr>
          <a:xfrm>
            <a:off x="1206674" y="2016070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1" dirty="0">
                <a:latin typeface="Calibri" panose="020F0502020204030204" pitchFamily="34" charset="0"/>
              </a:rPr>
              <a:t>Each faculty member should demonstrate the ability to relate, cooperate, and interact well with peers.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972169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CB375-4A87-1B4C-9648-3A95EA304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Faculty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CB801-2189-F24F-A41C-E515CC2ED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</a:rPr>
              <a:t>Accepting assignments</a:t>
            </a:r>
          </a:p>
          <a:p>
            <a:r>
              <a:rPr lang="en-US" b="1" dirty="0">
                <a:latin typeface="Calibri" panose="020F0502020204030204" pitchFamily="34" charset="0"/>
              </a:rPr>
              <a:t>Actively serving on departmental, University, or national committees</a:t>
            </a:r>
          </a:p>
          <a:p>
            <a:r>
              <a:rPr lang="en-US" b="1" dirty="0">
                <a:latin typeface="Calibri" panose="020F0502020204030204" pitchFamily="34" charset="0"/>
              </a:rPr>
              <a:t>Attending departmental functions</a:t>
            </a:r>
          </a:p>
          <a:p>
            <a:r>
              <a:rPr lang="en-US" b="1" dirty="0">
                <a:latin typeface="Calibri" panose="020F0502020204030204" pitchFamily="34" charset="0"/>
              </a:rPr>
              <a:t>Actively participating in community- based service projects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500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414D-10C1-A740-9644-F26A9B89B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Faculty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8D200-3BBC-EE4B-A476-D900613A0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7F3B31B-E9D0-FF49-9C95-C01565424A71}"/>
              </a:ext>
            </a:extLst>
          </p:cNvPr>
          <p:cNvSpPr/>
          <p:nvPr/>
        </p:nvSpPr>
        <p:spPr>
          <a:xfrm>
            <a:off x="1444669" y="2090172"/>
            <a:ext cx="724839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Calibri" panose="020F0502020204030204" pitchFamily="34" charset="0"/>
              </a:rPr>
              <a:t>Contributions in the missions of:</a:t>
            </a:r>
          </a:p>
          <a:p>
            <a:endParaRPr lang="en-US" sz="2800" b="1" dirty="0">
              <a:latin typeface="Calibri" panose="020F0502020204030204" pitchFamily="34" charset="0"/>
            </a:endParaRPr>
          </a:p>
          <a:p>
            <a:r>
              <a:rPr lang="en-US" sz="2800" b="1" dirty="0">
                <a:latin typeface="Calibri" panose="020F0502020204030204" pitchFamily="34" charset="0"/>
              </a:rPr>
              <a:t>Teaching</a:t>
            </a:r>
          </a:p>
          <a:p>
            <a:r>
              <a:rPr lang="en-US" sz="2800" b="1" dirty="0">
                <a:latin typeface="Calibri" panose="020F0502020204030204" pitchFamily="34" charset="0"/>
              </a:rPr>
              <a:t>Research/creative and other scholarly activities Patient care</a:t>
            </a:r>
          </a:p>
          <a:p>
            <a:r>
              <a:rPr lang="en-US" sz="2800" b="1" dirty="0">
                <a:latin typeface="Calibri" panose="020F0502020204030204" pitchFamily="34" charset="0"/>
              </a:rPr>
              <a:t>Service/outreach activities 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566581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C67CE-08C7-B045-8E3E-64C557044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Roles of the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5C8C8-83A2-154D-A580-87976F321E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</a:rPr>
              <a:t>The Chair reviews the recommendation(s) of the departmental faculty reviewers. </a:t>
            </a:r>
          </a:p>
          <a:p>
            <a:r>
              <a:rPr lang="en-US" b="1" dirty="0">
                <a:latin typeface="Calibri" panose="020F0502020204030204" pitchFamily="34" charset="0"/>
              </a:rPr>
              <a:t>Then, the Chair makes a recommendation on each faculty member under consideration. </a:t>
            </a:r>
          </a:p>
          <a:p>
            <a:r>
              <a:rPr lang="en-US" b="1" dirty="0">
                <a:latin typeface="Calibri" panose="020F0502020204030204" pitchFamily="34" charset="0"/>
              </a:rPr>
              <a:t>If the departmental faculty reviewers and the Chair recommend the candidate for promotion, the Chair prepares a letter of nomination to the Dean</a:t>
            </a:r>
          </a:p>
          <a:p>
            <a:r>
              <a:rPr lang="en-US" b="1" dirty="0">
                <a:latin typeface="Calibri" panose="020F0502020204030204" pitchFamily="34" charset="0"/>
              </a:rPr>
              <a:t>All supporting documents are then submitted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26010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C9117-C842-054F-82A4-E2E953A4A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Dean’s Advisory Committee (2019)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7D6DF6-48A4-EB4D-8911-42C2908117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Provide guidance for publication productivity </a:t>
            </a:r>
          </a:p>
          <a:p>
            <a:r>
              <a:rPr lang="en-US" b="1" dirty="0"/>
              <a:t>Quality, Quantity and Relevance of Peer-reviewed publications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47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293</Words>
  <Application>Microsoft Office PowerPoint</Application>
  <PresentationFormat>Widescreen</PresentationFormat>
  <Paragraphs>36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Document</vt:lpstr>
      <vt:lpstr>Promotion and Tenure</vt:lpstr>
      <vt:lpstr>Roles of the Chair</vt:lpstr>
      <vt:lpstr>Candidates for Promotion</vt:lpstr>
      <vt:lpstr>Faculty Performance</vt:lpstr>
      <vt:lpstr>Faculty Performance</vt:lpstr>
      <vt:lpstr>Faculty Performance</vt:lpstr>
      <vt:lpstr>Faculty Performance</vt:lpstr>
      <vt:lpstr>Roles of the Chair</vt:lpstr>
      <vt:lpstr>Dean’s Advisory Committee (2019)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Promotion and Tenure</dc:title>
  <dc:creator>Kilgore, Larry C.</dc:creator>
  <cp:lastModifiedBy>Littleton, Connie L</cp:lastModifiedBy>
  <cp:revision>6</cp:revision>
  <dcterms:created xsi:type="dcterms:W3CDTF">2020-08-11T16:34:29Z</dcterms:created>
  <dcterms:modified xsi:type="dcterms:W3CDTF">2020-08-18T17:16:09Z</dcterms:modified>
</cp:coreProperties>
</file>