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48"/>
  </p:notesMasterIdLst>
  <p:handoutMasterIdLst>
    <p:handoutMasterId r:id="rId49"/>
  </p:handoutMasterIdLst>
  <p:sldIdLst>
    <p:sldId id="256" r:id="rId5"/>
    <p:sldId id="294" r:id="rId6"/>
    <p:sldId id="257" r:id="rId7"/>
    <p:sldId id="299" r:id="rId8"/>
    <p:sldId id="300" r:id="rId9"/>
    <p:sldId id="283" r:id="rId10"/>
    <p:sldId id="315" r:id="rId11"/>
    <p:sldId id="284" r:id="rId12"/>
    <p:sldId id="316" r:id="rId13"/>
    <p:sldId id="317" r:id="rId14"/>
    <p:sldId id="318" r:id="rId15"/>
    <p:sldId id="286" r:id="rId16"/>
    <p:sldId id="309" r:id="rId17"/>
    <p:sldId id="308" r:id="rId18"/>
    <p:sldId id="319" r:id="rId19"/>
    <p:sldId id="320" r:id="rId20"/>
    <p:sldId id="310" r:id="rId21"/>
    <p:sldId id="290" r:id="rId22"/>
    <p:sldId id="289" r:id="rId23"/>
    <p:sldId id="279" r:id="rId24"/>
    <p:sldId id="281" r:id="rId25"/>
    <p:sldId id="280" r:id="rId26"/>
    <p:sldId id="291" r:id="rId27"/>
    <p:sldId id="278" r:id="rId28"/>
    <p:sldId id="287" r:id="rId29"/>
    <p:sldId id="270" r:id="rId30"/>
    <p:sldId id="311" r:id="rId31"/>
    <p:sldId id="312" r:id="rId32"/>
    <p:sldId id="313" r:id="rId33"/>
    <p:sldId id="314" r:id="rId34"/>
    <p:sldId id="297" r:id="rId35"/>
    <p:sldId id="260" r:id="rId36"/>
    <p:sldId id="301" r:id="rId37"/>
    <p:sldId id="259" r:id="rId38"/>
    <p:sldId id="292" r:id="rId39"/>
    <p:sldId id="293" r:id="rId40"/>
    <p:sldId id="303" r:id="rId41"/>
    <p:sldId id="304" r:id="rId42"/>
    <p:sldId id="305" r:id="rId43"/>
    <p:sldId id="295" r:id="rId44"/>
    <p:sldId id="296" r:id="rId45"/>
    <p:sldId id="261" r:id="rId46"/>
    <p:sldId id="277" r:id="rId47"/>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5" autoAdjust="0"/>
    <p:restoredTop sz="94681" autoAdjust="0"/>
  </p:normalViewPr>
  <p:slideViewPr>
    <p:cSldViewPr>
      <p:cViewPr varScale="1">
        <p:scale>
          <a:sx n="81" d="100"/>
          <a:sy n="81" d="100"/>
        </p:scale>
        <p:origin x="151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02"/>
    </p:cViewPr>
  </p:sorterViewPr>
  <p:notesViewPr>
    <p:cSldViewPr>
      <p:cViewPr varScale="1">
        <p:scale>
          <a:sx n="80" d="100"/>
          <a:sy n="80" d="100"/>
        </p:scale>
        <p:origin x="-1344" y="-9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Arial" pitchFamily="34" charset="0"/>
                <a:cs typeface="+mn-cs"/>
              </a:defRPr>
            </a:lvl1pPr>
          </a:lstStyle>
          <a:p>
            <a:pPr>
              <a:defRPr/>
            </a:pPr>
            <a:endParaRPr lang="en-US"/>
          </a:p>
        </p:txBody>
      </p:sp>
      <p:sp>
        <p:nvSpPr>
          <p:cNvPr id="2969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1" hangingPunct="1">
              <a:defRPr sz="1300">
                <a:latin typeface="Arial" pitchFamily="34" charset="0"/>
                <a:cs typeface="+mn-cs"/>
              </a:defRPr>
            </a:lvl1pPr>
          </a:lstStyle>
          <a:p>
            <a:pPr>
              <a:defRPr/>
            </a:pPr>
            <a:endParaRPr lang="en-US"/>
          </a:p>
        </p:txBody>
      </p:sp>
      <p:sp>
        <p:nvSpPr>
          <p:cNvPr id="2970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Arial" pitchFamily="34" charset="0"/>
                <a:cs typeface="+mn-cs"/>
              </a:defRPr>
            </a:lvl1pPr>
          </a:lstStyle>
          <a:p>
            <a:pPr>
              <a:defRPr/>
            </a:pPr>
            <a:endParaRPr lang="en-US"/>
          </a:p>
        </p:txBody>
      </p:sp>
      <p:sp>
        <p:nvSpPr>
          <p:cNvPr id="2970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1" hangingPunct="1">
              <a:defRPr sz="1300">
                <a:latin typeface="Arial" panose="020B0604020202020204" pitchFamily="34" charset="0"/>
              </a:defRPr>
            </a:lvl1pPr>
          </a:lstStyle>
          <a:p>
            <a:pPr>
              <a:defRPr/>
            </a:pPr>
            <a:fld id="{8244559E-AEFB-4214-8DD9-111F216CD84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Arial" pitchFamily="34" charset="0"/>
                <a:cs typeface="+mn-cs"/>
              </a:defRPr>
            </a:lvl1pPr>
          </a:lstStyle>
          <a:p>
            <a:pPr>
              <a:defRPr/>
            </a:pPr>
            <a:endParaRPr lang="en-US"/>
          </a:p>
        </p:txBody>
      </p:sp>
      <p:sp>
        <p:nvSpPr>
          <p:cNvPr id="33795"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eaLnBrk="1" hangingPunct="1">
              <a:defRPr sz="1300">
                <a:latin typeface="Arial" pitchFamily="34"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7"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3798"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Arial" pitchFamily="34" charset="0"/>
                <a:cs typeface="+mn-cs"/>
              </a:defRPr>
            </a:lvl1pPr>
          </a:lstStyle>
          <a:p>
            <a:pPr>
              <a:defRPr/>
            </a:pPr>
            <a:endParaRPr lang="en-US"/>
          </a:p>
        </p:txBody>
      </p:sp>
      <p:sp>
        <p:nvSpPr>
          <p:cNvPr id="33799"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eaLnBrk="1" hangingPunct="1">
              <a:defRPr sz="1300">
                <a:latin typeface="Arial" panose="020B0604020202020204" pitchFamily="34" charset="0"/>
              </a:defRPr>
            </a:lvl1pPr>
          </a:lstStyle>
          <a:p>
            <a:pPr>
              <a:defRPr/>
            </a:pPr>
            <a:fld id="{B4DE874C-E9A2-469D-AEAD-3AAA99E0E4F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64A28E8-58BF-481F-B407-42EE839FD203}" type="slidenum">
              <a:rPr lang="en-US" altLang="en-US" sz="1300" smtClean="0"/>
              <a:pPr>
                <a:spcBef>
                  <a:spcPct val="0"/>
                </a:spcBef>
              </a:pPr>
              <a:t>1</a:t>
            </a:fld>
            <a:endParaRPr lang="en-US" altLang="en-US" sz="130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E591D9B-CFCB-41F6-9770-FA7D5C49B7A5}" type="slidenum">
              <a:rPr lang="en-US" altLang="en-US" sz="1300" smtClean="0"/>
              <a:pPr>
                <a:spcBef>
                  <a:spcPct val="0"/>
                </a:spcBef>
              </a:pPr>
              <a:t>22</a:t>
            </a:fld>
            <a:endParaRPr lang="en-US" altLang="en-US" sz="13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5AF696F-3879-4263-A6F8-9EB1E7C13865}" type="slidenum">
              <a:rPr lang="en-US" altLang="en-US" sz="1300" smtClean="0"/>
              <a:pPr>
                <a:spcBef>
                  <a:spcPct val="0"/>
                </a:spcBef>
              </a:pPr>
              <a:t>23</a:t>
            </a:fld>
            <a:endParaRPr lang="en-US" altLang="en-US" sz="1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3FD2DAF-5361-48C5-B6EF-EE91B610BD3E}" type="slidenum">
              <a:rPr lang="en-US" altLang="en-US" sz="1300" smtClean="0"/>
              <a:pPr>
                <a:spcBef>
                  <a:spcPct val="0"/>
                </a:spcBef>
              </a:pPr>
              <a:t>24</a:t>
            </a:fld>
            <a:endParaRPr lang="en-US" altLang="en-US" sz="13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579BC55-5CB1-49FA-913E-EBE51E677C8B}" type="slidenum">
              <a:rPr lang="en-US" altLang="en-US" sz="1300" smtClean="0"/>
              <a:pPr>
                <a:spcBef>
                  <a:spcPct val="0"/>
                </a:spcBef>
              </a:pPr>
              <a:t>25</a:t>
            </a:fld>
            <a:endParaRPr lang="en-US" altLang="en-US" sz="13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AE12E94-8F4E-4B72-A834-0CBD58C50406}" type="slidenum">
              <a:rPr lang="en-US" altLang="en-US" sz="1300" smtClean="0"/>
              <a:pPr>
                <a:spcBef>
                  <a:spcPct val="0"/>
                </a:spcBef>
              </a:pPr>
              <a:t>26</a:t>
            </a:fld>
            <a:endParaRPr lang="en-US" altLang="en-US" sz="13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E9F7A85-3484-482C-821D-8BDF09907626}" type="slidenum">
              <a:rPr lang="en-US" altLang="en-US" sz="1300" smtClean="0"/>
              <a:pPr>
                <a:spcBef>
                  <a:spcPct val="0"/>
                </a:spcBef>
              </a:pPr>
              <a:t>32</a:t>
            </a:fld>
            <a:endParaRPr lang="en-US" altLang="en-US" sz="13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E9CDBF2-D8A8-44ED-98BA-D19BE3749028}" type="slidenum">
              <a:rPr lang="en-US" altLang="en-US" sz="1300" smtClean="0"/>
              <a:pPr>
                <a:spcBef>
                  <a:spcPct val="0"/>
                </a:spcBef>
              </a:pPr>
              <a:t>34</a:t>
            </a:fld>
            <a:endParaRPr lang="en-US" altLang="en-US" sz="13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666BB4-9FCD-4472-B1E2-21056504681F}" type="slidenum">
              <a:rPr lang="en-US" altLang="en-US" sz="1300" smtClean="0"/>
              <a:pPr>
                <a:spcBef>
                  <a:spcPct val="0"/>
                </a:spcBef>
              </a:pPr>
              <a:t>42</a:t>
            </a:fld>
            <a:endParaRPr lang="en-US" altLang="en-US" sz="13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D40DCD0-1E88-4D8F-A5DB-7B6672FFF54F}" type="slidenum">
              <a:rPr lang="en-US" altLang="en-US" sz="1300" smtClean="0"/>
              <a:pPr>
                <a:spcBef>
                  <a:spcPct val="0"/>
                </a:spcBef>
              </a:pPr>
              <a:t>43</a:t>
            </a:fld>
            <a:endParaRPr lang="en-US" altLang="en-US" sz="130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FC11202-CB83-4A44-8AB9-96E14803B900}" type="slidenum">
              <a:rPr lang="en-US" altLang="en-US" sz="1300" smtClean="0"/>
              <a:pPr>
                <a:spcBef>
                  <a:spcPct val="0"/>
                </a:spcBef>
              </a:pPr>
              <a:t>3</a:t>
            </a:fld>
            <a:endParaRPr lang="en-US" altLang="en-US" sz="130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D9F608-9DF9-4FC2-9B3A-755FAC4B3B3E}" type="slidenum">
              <a:rPr lang="en-US" altLang="en-US" sz="1300" smtClean="0"/>
              <a:pPr>
                <a:spcBef>
                  <a:spcPct val="0"/>
                </a:spcBef>
              </a:pPr>
              <a:t>6</a:t>
            </a:fld>
            <a:endParaRPr lang="en-US" altLang="en-US" sz="13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D3E05F9-8BC7-498F-9112-C5F401A87B29}" type="slidenum">
              <a:rPr lang="en-US" altLang="en-US" sz="1300" smtClean="0"/>
              <a:pPr>
                <a:spcBef>
                  <a:spcPct val="0"/>
                </a:spcBef>
              </a:pPr>
              <a:t>8</a:t>
            </a:fld>
            <a:endParaRPr lang="en-US" altLang="en-US" sz="130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52AF8D9-B954-4811-AD4F-DCAFFE6A32B8}" type="slidenum">
              <a:rPr lang="en-US" altLang="en-US" sz="1300" smtClean="0"/>
              <a:pPr>
                <a:spcBef>
                  <a:spcPct val="0"/>
                </a:spcBef>
              </a:pPr>
              <a:t>12</a:t>
            </a:fld>
            <a:endParaRPr lang="en-US" altLang="en-US" sz="130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6336EAC-8226-4F78-B303-B38C41F1898A}" type="slidenum">
              <a:rPr lang="en-US" altLang="en-US" sz="1300" smtClean="0"/>
              <a:pPr>
                <a:spcBef>
                  <a:spcPct val="0"/>
                </a:spcBef>
              </a:pPr>
              <a:t>18</a:t>
            </a:fld>
            <a:endParaRPr lang="en-US" altLang="en-US" sz="13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9642C9B3-BF5D-408B-8084-578B0AE48B21}" type="slidenum">
              <a:rPr lang="en-US" altLang="en-US" sz="1300" smtClean="0"/>
              <a:pPr>
                <a:spcBef>
                  <a:spcPct val="0"/>
                </a:spcBef>
              </a:pPr>
              <a:t>19</a:t>
            </a:fld>
            <a:endParaRPr lang="en-US" altLang="en-US" sz="13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004D839-475E-4A17-A6F8-1591CACD746A}" type="slidenum">
              <a:rPr lang="en-US" altLang="en-US" sz="1300" smtClean="0"/>
              <a:pPr>
                <a:spcBef>
                  <a:spcPct val="0"/>
                </a:spcBef>
              </a:pPr>
              <a:t>20</a:t>
            </a:fld>
            <a:endParaRPr lang="en-US" altLang="en-US" sz="13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Arial" panose="020B0604020202020204" pitchFamily="34" charset="0"/>
              </a:defRPr>
            </a:lvl1pPr>
            <a:lvl2pPr marL="742950" indent="-285750" defTabSz="966788">
              <a:spcBef>
                <a:spcPct val="30000"/>
              </a:spcBef>
              <a:defRPr sz="1200">
                <a:solidFill>
                  <a:schemeClr val="tx1"/>
                </a:solidFill>
                <a:latin typeface="Arial" panose="020B0604020202020204" pitchFamily="34" charset="0"/>
              </a:defRPr>
            </a:lvl2pPr>
            <a:lvl3pPr marL="1143000" indent="-228600" defTabSz="966788">
              <a:spcBef>
                <a:spcPct val="30000"/>
              </a:spcBef>
              <a:defRPr sz="1200">
                <a:solidFill>
                  <a:schemeClr val="tx1"/>
                </a:solidFill>
                <a:latin typeface="Arial" panose="020B0604020202020204" pitchFamily="34" charset="0"/>
              </a:defRPr>
            </a:lvl3pPr>
            <a:lvl4pPr marL="1600200" indent="-228600" defTabSz="966788">
              <a:spcBef>
                <a:spcPct val="30000"/>
              </a:spcBef>
              <a:defRPr sz="1200">
                <a:solidFill>
                  <a:schemeClr val="tx1"/>
                </a:solidFill>
                <a:latin typeface="Arial" panose="020B0604020202020204" pitchFamily="34" charset="0"/>
              </a:defRPr>
            </a:lvl4pPr>
            <a:lvl5pPr marL="2057400" indent="-228600" defTabSz="966788">
              <a:spcBef>
                <a:spcPct val="30000"/>
              </a:spcBef>
              <a:defRPr sz="1200">
                <a:solidFill>
                  <a:schemeClr val="tx1"/>
                </a:solidFill>
                <a:latin typeface="Arial" panose="020B0604020202020204" pitchFamily="34" charset="0"/>
              </a:defRPr>
            </a:lvl5pPr>
            <a:lvl6pPr marL="2514600" indent="-228600" defTabSz="966788" eaLnBrk="0" fontAlgn="base" hangingPunct="0">
              <a:spcBef>
                <a:spcPct val="30000"/>
              </a:spcBef>
              <a:spcAft>
                <a:spcPct val="0"/>
              </a:spcAft>
              <a:defRPr sz="1200">
                <a:solidFill>
                  <a:schemeClr val="tx1"/>
                </a:solidFill>
                <a:latin typeface="Arial" panose="020B0604020202020204" pitchFamily="34" charset="0"/>
              </a:defRPr>
            </a:lvl6pPr>
            <a:lvl7pPr marL="2971800" indent="-228600" defTabSz="966788" eaLnBrk="0" fontAlgn="base" hangingPunct="0">
              <a:spcBef>
                <a:spcPct val="30000"/>
              </a:spcBef>
              <a:spcAft>
                <a:spcPct val="0"/>
              </a:spcAft>
              <a:defRPr sz="1200">
                <a:solidFill>
                  <a:schemeClr val="tx1"/>
                </a:solidFill>
                <a:latin typeface="Arial" panose="020B0604020202020204" pitchFamily="34" charset="0"/>
              </a:defRPr>
            </a:lvl7pPr>
            <a:lvl8pPr marL="3429000" indent="-228600" defTabSz="966788" eaLnBrk="0" fontAlgn="base" hangingPunct="0">
              <a:spcBef>
                <a:spcPct val="30000"/>
              </a:spcBef>
              <a:spcAft>
                <a:spcPct val="0"/>
              </a:spcAft>
              <a:defRPr sz="1200">
                <a:solidFill>
                  <a:schemeClr val="tx1"/>
                </a:solidFill>
                <a:latin typeface="Arial" panose="020B0604020202020204" pitchFamily="34" charset="0"/>
              </a:defRPr>
            </a:lvl8pPr>
            <a:lvl9pPr marL="3886200" indent="-228600" defTabSz="966788"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A8A04DD-6AC6-42D7-9B5E-CEF64EA3AB47}" type="slidenum">
              <a:rPr lang="en-US" altLang="en-US" sz="1300" smtClean="0"/>
              <a:pPr>
                <a:spcBef>
                  <a:spcPct val="0"/>
                </a:spcBef>
              </a:pPr>
              <a:t>21</a:t>
            </a:fld>
            <a:endParaRPr lang="en-US" altLang="en-US" sz="13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mn-cs"/>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mn-cs"/>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mn-cs"/>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mn-cs"/>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mn-cs"/>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a:defRPr/>
            </a:lvl1pPr>
          </a:lstStyle>
          <a:p>
            <a:pPr>
              <a:defRPr/>
            </a:pPr>
            <a:fld id="{E2A4426C-3326-4D09-88EE-67F4AED6FBFA}" type="slidenum">
              <a:rPr lang="en-US" altLang="en-US"/>
              <a:pPr>
                <a:defRPr/>
              </a:pPr>
              <a:t>‹#›</a:t>
            </a:fld>
            <a:endParaRPr lang="en-US" altLang="en-US"/>
          </a:p>
        </p:txBody>
      </p:sp>
    </p:spTree>
    <p:extLst>
      <p:ext uri="{BB962C8B-B14F-4D97-AF65-F5344CB8AC3E}">
        <p14:creationId xmlns:p14="http://schemas.microsoft.com/office/powerpoint/2010/main" val="3761638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36D24DE-6113-4CC7-AC66-E93FFD7C1B7E}"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99032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A2D8D3E4-D5EA-4C7B-8787-79E9A83D9A5A}"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447510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r>
              <a:rPr lang="en-US" noProof="0"/>
              <a:t>Click icon to add table</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055DDF72-4AA8-426B-A805-0D06EDF2E4DB}"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88755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6D95AEB9-44C0-4AF0-A9FB-53177A07C283}"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305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dt" sz="half"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76094860-3614-4B03-A2C5-D4AEF0921755}" type="slidenum">
              <a:rPr lang="en-US" altLang="en-US"/>
              <a:pPr>
                <a:defRPr/>
              </a:pPr>
              <a:t>‹#›</a:t>
            </a:fld>
            <a:endParaRPr lang="en-US" alt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1533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5602276A-E636-483B-A92E-84F88E4B718E}"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4478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dt" sz="half"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pPr>
              <a:defRPr/>
            </a:pPr>
            <a:fld id="{29E40EE5-B206-48E1-AC43-13FB3CC6A180}" type="slidenum">
              <a:rPr lang="en-US" altLang="en-US"/>
              <a:pPr>
                <a:defRPr/>
              </a:pPr>
              <a:t>‹#›</a:t>
            </a:fld>
            <a:endParaRPr lang="en-US" altLang="en-US"/>
          </a:p>
        </p:txBody>
      </p:sp>
      <p:sp>
        <p:nvSpPr>
          <p:cNvPr id="9"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91171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dt" sz="half"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D34ABE1F-4EE3-48A1-963E-9875215AC2FF}" type="slidenum">
              <a:rPr lang="en-US" altLang="en-US"/>
              <a:pPr>
                <a:defRPr/>
              </a:pPr>
              <a:t>‹#›</a:t>
            </a:fld>
            <a:endParaRPr lang="en-US" alt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4130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pPr>
              <a:defRPr/>
            </a:pPr>
            <a:fld id="{AA2650EE-63A4-4B6F-B473-27531E6229CC}" type="slidenum">
              <a:rPr lang="en-US" altLang="en-US"/>
              <a:pPr>
                <a:defRPr/>
              </a:pPr>
              <a:t>‹#›</a:t>
            </a:fld>
            <a:endParaRPr lang="en-US" altLang="en-US"/>
          </a:p>
        </p:txBody>
      </p:sp>
      <p:sp>
        <p:nvSpPr>
          <p:cNvPr id="4"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22452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7B29F2A1-AD67-4073-9680-BBC87F77E7B7}"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19769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dt" sz="half"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C056DD30-0860-4F54-AFAF-726BA6C3FFC0}" type="slidenum">
              <a:rPr lang="en-US" altLang="en-US"/>
              <a:pPr>
                <a:defRPr/>
              </a:pPr>
              <a:t>‹#›</a:t>
            </a:fld>
            <a:endParaRPr lang="en-US" alt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08379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cs typeface="+mn-cs"/>
              </a:defRPr>
            </a:lvl1pPr>
          </a:lstStyle>
          <a:p>
            <a:pPr>
              <a:defRPr/>
            </a:pPr>
            <a:endParaRPr lang="en-US"/>
          </a:p>
        </p:txBody>
      </p:sp>
      <p:sp>
        <p:nvSpPr>
          <p:cNvPr id="4099"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0E03AF33-9660-48C4-9AB1-EEF9508681A3}" type="slidenum">
              <a:rPr lang="en-US" altLang="en-US"/>
              <a:pPr>
                <a:defRPr/>
              </a:pPr>
              <a:t>‹#›</a:t>
            </a:fld>
            <a:endParaRPr lang="en-US" altLang="en-US"/>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4102"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a:cs typeface="+mn-cs"/>
                </a:endParaRPr>
              </a:p>
            </p:txBody>
          </p:sp>
          <p:sp>
            <p:nvSpPr>
              <p:cNvPr id="4103"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a:cs typeface="+mn-cs"/>
                </a:endParaRPr>
              </a:p>
            </p:txBody>
          </p:sp>
          <p:sp>
            <p:nvSpPr>
              <p:cNvPr id="4104"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a:cs typeface="+mn-cs"/>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6"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a:cs typeface="+mn-cs"/>
                </a:endParaRPr>
              </a:p>
            </p:txBody>
          </p:sp>
        </p:grpSp>
        <p:sp>
          <p:nvSpPr>
            <p:cNvPr id="4107"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a:cs typeface="+mn-cs"/>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109"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10"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pitchFamily="34" charset="0"/>
                <a:cs typeface="+mn-cs"/>
              </a:defRPr>
            </a:lvl1pPr>
          </a:lstStyle>
          <a:p>
            <a:pPr>
              <a:defRPr/>
            </a:pPr>
            <a:endParaRPr lang="en-US"/>
          </a:p>
        </p:txBody>
      </p:sp>
      <p:sp>
        <p:nvSpPr>
          <p:cNvPr id="4111"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52"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ucida Sans Unicode" pitchFamily="34"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ucida Sans Unicode" pitchFamily="34"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ucida Sans Unicode" pitchFamily="34"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Lucida Sans Unicode" pitchFamily="34"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371600"/>
            <a:ext cx="7696200" cy="2286000"/>
          </a:xfrm>
        </p:spPr>
        <p:txBody>
          <a:bodyPr/>
          <a:lstStyle/>
          <a:p>
            <a:pPr eaLnBrk="1" hangingPunct="1">
              <a:defRPr/>
            </a:pPr>
            <a:r>
              <a:rPr lang="en-US" sz="4000" dirty="0">
                <a:latin typeface="Times New Roman" pitchFamily="18" charset="0"/>
                <a:cs typeface="Times New Roman" pitchFamily="18" charset="0"/>
              </a:rPr>
              <a:t>Academic</a:t>
            </a:r>
            <a:r>
              <a:rPr lang="en-US" dirty="0">
                <a:latin typeface="Times New Roman" pitchFamily="18" charset="0"/>
                <a:cs typeface="Times New Roman" pitchFamily="18" charset="0"/>
              </a:rPr>
              <a:t> </a:t>
            </a:r>
            <a:r>
              <a:rPr lang="en-US" sz="4000" dirty="0">
                <a:latin typeface="Times New Roman" pitchFamily="18" charset="0"/>
                <a:cs typeface="Times New Roman" pitchFamily="18" charset="0"/>
              </a:rPr>
              <a:t>Appointment</a:t>
            </a:r>
            <a:r>
              <a:rPr lang="en-US" dirty="0">
                <a:latin typeface="Times New Roman" pitchFamily="18" charset="0"/>
                <a:cs typeface="Times New Roman" pitchFamily="18" charset="0"/>
              </a:rPr>
              <a:t>, </a:t>
            </a:r>
            <a:r>
              <a:rPr lang="en-US" sz="4000" dirty="0">
                <a:latin typeface="Times New Roman" pitchFamily="18" charset="0"/>
                <a:cs typeface="Times New Roman" pitchFamily="18" charset="0"/>
              </a:rPr>
              <a:t>Promotion &amp; Tenure</a:t>
            </a:r>
          </a:p>
        </p:txBody>
      </p:sp>
      <p:sp>
        <p:nvSpPr>
          <p:cNvPr id="2051" name="Rectangle 3"/>
          <p:cNvSpPr>
            <a:spLocks noGrp="1" noChangeArrowheads="1"/>
          </p:cNvSpPr>
          <p:nvPr>
            <p:ph type="subTitle" idx="1"/>
          </p:nvPr>
        </p:nvSpPr>
        <p:spPr>
          <a:xfrm>
            <a:off x="1219200" y="3810000"/>
            <a:ext cx="6400800" cy="1752600"/>
          </a:xfrm>
        </p:spPr>
        <p:txBody>
          <a:bodyPr/>
          <a:lstStyle/>
          <a:p>
            <a:pPr eaLnBrk="1" hangingPunct="1">
              <a:lnSpc>
                <a:spcPct val="80000"/>
              </a:lnSpc>
              <a:defRPr/>
            </a:pPr>
            <a:r>
              <a:rPr lang="en-US" sz="2000" dirty="0">
                <a:latin typeface="Times New Roman" pitchFamily="18" charset="0"/>
                <a:cs typeface="Times New Roman" pitchFamily="18" charset="0"/>
              </a:rPr>
              <a:t>Gary L. Klipple M.D.</a:t>
            </a:r>
          </a:p>
          <a:p>
            <a:pPr eaLnBrk="1" hangingPunct="1">
              <a:lnSpc>
                <a:spcPct val="80000"/>
              </a:lnSpc>
              <a:defRPr/>
            </a:pP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Chair,  Academic Appointment, Promotion and Tenure Committee</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University of Tennessee Graduate School of Medicine</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2400" dirty="0"/>
              <a:t>Essentials for Criteria for Rank</a:t>
            </a:r>
          </a:p>
        </p:txBody>
      </p:sp>
      <p:sp>
        <p:nvSpPr>
          <p:cNvPr id="3" name="Content Placeholder 2"/>
          <p:cNvSpPr>
            <a:spLocks noGrp="1"/>
          </p:cNvSpPr>
          <p:nvPr>
            <p:ph idx="1"/>
          </p:nvPr>
        </p:nvSpPr>
        <p:spPr>
          <a:xfrm>
            <a:off x="457200" y="1066800"/>
            <a:ext cx="8229600" cy="5486400"/>
          </a:xfrm>
        </p:spPr>
        <p:txBody>
          <a:bodyPr/>
          <a:lstStyle/>
          <a:p>
            <a:r>
              <a:rPr lang="en-US" sz="1800" dirty="0"/>
              <a:t>Associate Professor</a:t>
            </a:r>
          </a:p>
          <a:p>
            <a:pPr lvl="1"/>
            <a:r>
              <a:rPr lang="en-US" sz="1800" dirty="0"/>
              <a:t>Doctorate or terminal degree or experience appropriate for appointment</a:t>
            </a:r>
          </a:p>
          <a:p>
            <a:pPr lvl="1"/>
            <a:r>
              <a:rPr lang="en-US" sz="1800" dirty="0"/>
              <a:t>Demonstrates significant contributions as teacher with expectation of continued effectiveness</a:t>
            </a:r>
          </a:p>
          <a:p>
            <a:pPr lvl="1"/>
            <a:r>
              <a:rPr lang="en-US" sz="1800" dirty="0"/>
              <a:t>Demonstrates significant contributions in research/scholarly activity with strong likelihood of continuing effectiveness</a:t>
            </a:r>
          </a:p>
          <a:p>
            <a:pPr lvl="1"/>
            <a:r>
              <a:rPr lang="en-US" sz="1800" dirty="0"/>
              <a:t>Demonstrates significant contributions to service with strong likelihood of continuing effectiveness</a:t>
            </a:r>
          </a:p>
          <a:p>
            <a:pPr lvl="1"/>
            <a:r>
              <a:rPr lang="en-US" sz="1800" dirty="0"/>
              <a:t>Demonstrated ability to relate to students and professional colleagues</a:t>
            </a:r>
          </a:p>
          <a:p>
            <a:pPr lvl="1"/>
            <a:r>
              <a:rPr lang="en-US" sz="1800" dirty="0"/>
              <a:t>Active participation in professional organizations</a:t>
            </a:r>
          </a:p>
          <a:p>
            <a:pPr lvl="1"/>
            <a:r>
              <a:rPr lang="en-US" sz="1800" dirty="0"/>
              <a:t>Rank of Assistant Professor for at least 4 years</a:t>
            </a:r>
          </a:p>
          <a:p>
            <a:pPr lvl="1"/>
            <a:r>
              <a:rPr lang="en-US" sz="1800" dirty="0"/>
              <a:t>Demonstrates significant contributions to patient care when applicable</a:t>
            </a:r>
          </a:p>
          <a:p>
            <a:pPr lvl="1"/>
            <a:r>
              <a:rPr lang="en-US" sz="1800" dirty="0"/>
              <a:t>Board certification when applicable</a:t>
            </a:r>
          </a:p>
          <a:p>
            <a:pPr lvl="1"/>
            <a:r>
              <a:rPr lang="en-US" sz="1800" dirty="0"/>
              <a:t>Developing local or regional reputation or impact *</a:t>
            </a:r>
          </a:p>
        </p:txBody>
      </p:sp>
    </p:spTree>
    <p:extLst>
      <p:ext uri="{BB962C8B-B14F-4D97-AF65-F5344CB8AC3E}">
        <p14:creationId xmlns:p14="http://schemas.microsoft.com/office/powerpoint/2010/main" val="4059640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z="2400" dirty="0"/>
              <a:t>Essentials for Criteria for Rank</a:t>
            </a:r>
          </a:p>
        </p:txBody>
      </p:sp>
      <p:sp>
        <p:nvSpPr>
          <p:cNvPr id="3" name="Content Placeholder 2"/>
          <p:cNvSpPr>
            <a:spLocks noGrp="1"/>
          </p:cNvSpPr>
          <p:nvPr>
            <p:ph idx="1"/>
          </p:nvPr>
        </p:nvSpPr>
        <p:spPr>
          <a:xfrm>
            <a:off x="457200" y="1295400"/>
            <a:ext cx="8229600" cy="5105400"/>
          </a:xfrm>
        </p:spPr>
        <p:txBody>
          <a:bodyPr/>
          <a:lstStyle/>
          <a:p>
            <a:r>
              <a:rPr lang="en-US" sz="2400" dirty="0"/>
              <a:t>Professor</a:t>
            </a:r>
          </a:p>
          <a:p>
            <a:pPr lvl="1"/>
            <a:r>
              <a:rPr lang="en-US" sz="1800" dirty="0"/>
              <a:t>Doctorate or terminal degree in discipline or equivalent training</a:t>
            </a:r>
          </a:p>
          <a:p>
            <a:pPr lvl="1"/>
            <a:r>
              <a:rPr lang="en-US" sz="1800" dirty="0"/>
              <a:t>Clear and convincing record of a high level of sustained effectiveness as a teacher</a:t>
            </a:r>
          </a:p>
          <a:p>
            <a:pPr lvl="1"/>
            <a:r>
              <a:rPr lang="en-US" sz="1800" dirty="0"/>
              <a:t>Clear and convincing record of a high level of sustained effectiveness in research/scholarly activity</a:t>
            </a:r>
          </a:p>
          <a:p>
            <a:pPr lvl="1"/>
            <a:r>
              <a:rPr lang="en-US" sz="1800" dirty="0"/>
              <a:t>Clear and convincing record of a high level of sustained effectiveness in service</a:t>
            </a:r>
          </a:p>
          <a:p>
            <a:pPr lvl="1"/>
            <a:r>
              <a:rPr lang="en-US" sz="1800" dirty="0"/>
              <a:t>Ability to relate effectively to students and faculty</a:t>
            </a:r>
          </a:p>
          <a:p>
            <a:pPr lvl="1"/>
            <a:r>
              <a:rPr lang="en-US" sz="1800" dirty="0"/>
              <a:t>Held the rank of Associate Professor for 5 years</a:t>
            </a:r>
          </a:p>
          <a:p>
            <a:pPr lvl="1"/>
            <a:r>
              <a:rPr lang="en-US" sz="1800" dirty="0"/>
              <a:t>Clear and convincing record of high level of sustained effectiveness in patient care when applicable</a:t>
            </a:r>
          </a:p>
          <a:p>
            <a:pPr lvl="1"/>
            <a:r>
              <a:rPr lang="en-US" sz="1800" dirty="0"/>
              <a:t>Board certified when applicable</a:t>
            </a:r>
          </a:p>
          <a:p>
            <a:pPr lvl="1"/>
            <a:r>
              <a:rPr lang="en-US" sz="1800" dirty="0"/>
              <a:t>National or International reputation in the discipline</a:t>
            </a:r>
          </a:p>
        </p:txBody>
      </p:sp>
    </p:spTree>
    <p:extLst>
      <p:ext uri="{BB962C8B-B14F-4D97-AF65-F5344CB8AC3E}">
        <p14:creationId xmlns:p14="http://schemas.microsoft.com/office/powerpoint/2010/main" val="745906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rrowheads="1"/>
          </p:cNvSpPr>
          <p:nvPr>
            <p:ph type="title"/>
          </p:nvPr>
        </p:nvSpPr>
        <p:spPr>
          <a:xfrm>
            <a:off x="457200" y="457200"/>
            <a:ext cx="8229600" cy="1143000"/>
          </a:xfrm>
        </p:spPr>
        <p:txBody>
          <a:bodyPr/>
          <a:lstStyle/>
          <a:p>
            <a:pPr eaLnBrk="1" hangingPunct="1">
              <a:defRPr/>
            </a:pPr>
            <a:r>
              <a:rPr lang="en-US" sz="4000"/>
              <a:t>National / International Reputation:</a:t>
            </a:r>
            <a:br>
              <a:rPr lang="en-US" sz="4000"/>
            </a:br>
            <a:endParaRPr lang="en-US" sz="2800"/>
          </a:p>
        </p:txBody>
      </p:sp>
      <p:sp>
        <p:nvSpPr>
          <p:cNvPr id="78851" name="Rectangle 3"/>
          <p:cNvSpPr>
            <a:spLocks noChangeArrowheads="1"/>
          </p:cNvSpPr>
          <p:nvPr/>
        </p:nvSpPr>
        <p:spPr bwMode="auto">
          <a:xfrm>
            <a:off x="990600" y="1295400"/>
            <a:ext cx="7239000" cy="5029200"/>
          </a:xfrm>
          <a:prstGeom prst="rect">
            <a:avLst/>
          </a:prstGeom>
          <a:noFill/>
          <a:ln w="9525">
            <a:noFill/>
            <a:miter lim="800000"/>
            <a:headEnd/>
            <a:tailEnd/>
          </a:ln>
          <a:effectLst/>
        </p:spPr>
        <p:txBody>
          <a:bodyPr/>
          <a:lstStyle/>
          <a:p>
            <a:pPr marL="342900" indent="-342900" eaLnBrk="1" hangingPunct="1">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invited lectureships outside UTHSC</a:t>
            </a:r>
          </a:p>
          <a:p>
            <a:pPr marL="342900" indent="-342900" eaLnBrk="1" hangingPunct="1">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leading symposia outside UTHSC</a:t>
            </a:r>
          </a:p>
          <a:p>
            <a:pPr marL="342900" indent="-342900" eaLnBrk="1" hangingPunct="1">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membership on grant review sections</a:t>
            </a:r>
          </a:p>
          <a:p>
            <a:pPr marL="342900" indent="-342900" eaLnBrk="1" hangingPunct="1">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editorial board appointments</a:t>
            </a:r>
          </a:p>
          <a:p>
            <a:pPr marL="342900" indent="-342900" eaLnBrk="1" hangingPunct="1">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elected position/membership in professional society (exclusive)</a:t>
            </a:r>
          </a:p>
          <a:p>
            <a:pPr marL="342900" indent="-342900" eaLnBrk="1" hangingPunct="1">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developing a now accepted surgical technique or clinical protocol</a:t>
            </a:r>
          </a:p>
          <a:p>
            <a:pPr marL="342900" indent="-342900" eaLnBrk="1" hangingPunct="1">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comments made in “arms length” external letters of recommendation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Time in Rank Requirements for Promotion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4156905"/>
              </p:ext>
            </p:extLst>
          </p:nvPr>
        </p:nvGraphicFramePr>
        <p:xfrm>
          <a:off x="457200" y="1600200"/>
          <a:ext cx="8229600" cy="4800600"/>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242559781"/>
                    </a:ext>
                  </a:extLst>
                </a:gridCol>
                <a:gridCol w="4114800">
                  <a:extLst>
                    <a:ext uri="{9D8B030D-6E8A-4147-A177-3AD203B41FA5}">
                      <a16:colId xmlns:a16="http://schemas.microsoft.com/office/drawing/2014/main" val="391065398"/>
                    </a:ext>
                  </a:extLst>
                </a:gridCol>
              </a:tblGrid>
              <a:tr h="1200150">
                <a:tc>
                  <a:txBody>
                    <a:bodyPr/>
                    <a:lstStyle/>
                    <a:p>
                      <a:endParaRPr lang="en-US" dirty="0"/>
                    </a:p>
                    <a:p>
                      <a:r>
                        <a:rPr lang="en-US" dirty="0"/>
                        <a:t> </a:t>
                      </a:r>
                      <a:r>
                        <a:rPr lang="en-US" sz="2400" dirty="0"/>
                        <a:t>Rank</a:t>
                      </a:r>
                    </a:p>
                  </a:txBody>
                  <a:tcPr/>
                </a:tc>
                <a:tc>
                  <a:txBody>
                    <a:bodyPr/>
                    <a:lstStyle/>
                    <a:p>
                      <a:r>
                        <a:rPr lang="en-US" sz="2400" dirty="0"/>
                        <a:t>Minimum</a:t>
                      </a:r>
                      <a:r>
                        <a:rPr lang="en-US" sz="2400" baseline="0" dirty="0"/>
                        <a:t> Number of </a:t>
                      </a:r>
                    </a:p>
                    <a:p>
                      <a:r>
                        <a:rPr lang="en-US" sz="2400" baseline="0" dirty="0"/>
                        <a:t>Years at UTGSM or Other</a:t>
                      </a:r>
                    </a:p>
                    <a:p>
                      <a:r>
                        <a:rPr lang="en-US" sz="2400" baseline="0" dirty="0"/>
                        <a:t>Academic Institution</a:t>
                      </a:r>
                      <a:endParaRPr lang="en-US" sz="2400" dirty="0"/>
                    </a:p>
                  </a:txBody>
                  <a:tcPr/>
                </a:tc>
                <a:extLst>
                  <a:ext uri="{0D108BD9-81ED-4DB2-BD59-A6C34878D82A}">
                    <a16:rowId xmlns:a16="http://schemas.microsoft.com/office/drawing/2014/main" val="2897843454"/>
                  </a:ext>
                </a:extLst>
              </a:tr>
              <a:tr h="1200150">
                <a:tc>
                  <a:txBody>
                    <a:bodyPr/>
                    <a:lstStyle/>
                    <a:p>
                      <a:endParaRPr lang="en-US" sz="2400" dirty="0"/>
                    </a:p>
                    <a:p>
                      <a:r>
                        <a:rPr lang="en-US" sz="2400" dirty="0"/>
                        <a:t>Assistant Professor</a:t>
                      </a:r>
                    </a:p>
                  </a:txBody>
                  <a:tcPr/>
                </a:tc>
                <a:tc>
                  <a:txBody>
                    <a:bodyPr/>
                    <a:lstStyle/>
                    <a:p>
                      <a:endParaRPr lang="en-US" sz="2400" dirty="0"/>
                    </a:p>
                    <a:p>
                      <a:r>
                        <a:rPr lang="en-US" sz="2400" dirty="0"/>
                        <a:t>Boards</a:t>
                      </a:r>
                      <a:r>
                        <a:rPr lang="en-US" sz="2400" baseline="0" dirty="0"/>
                        <a:t> required</a:t>
                      </a:r>
                      <a:endParaRPr lang="en-US" sz="2400" dirty="0"/>
                    </a:p>
                    <a:p>
                      <a:r>
                        <a:rPr lang="en-US" sz="2400" dirty="0"/>
                        <a:t>               </a:t>
                      </a:r>
                    </a:p>
                  </a:txBody>
                  <a:tcPr/>
                </a:tc>
                <a:extLst>
                  <a:ext uri="{0D108BD9-81ED-4DB2-BD59-A6C34878D82A}">
                    <a16:rowId xmlns:a16="http://schemas.microsoft.com/office/drawing/2014/main" val="2304975062"/>
                  </a:ext>
                </a:extLst>
              </a:tr>
              <a:tr h="1200150">
                <a:tc>
                  <a:txBody>
                    <a:bodyPr/>
                    <a:lstStyle/>
                    <a:p>
                      <a:endParaRPr lang="en-US" sz="2400" dirty="0"/>
                    </a:p>
                    <a:p>
                      <a:r>
                        <a:rPr lang="en-US" sz="2400" dirty="0"/>
                        <a:t>Associate Professor</a:t>
                      </a:r>
                    </a:p>
                  </a:txBody>
                  <a:tcPr/>
                </a:tc>
                <a:tc>
                  <a:txBody>
                    <a:bodyPr/>
                    <a:lstStyle/>
                    <a:p>
                      <a:endParaRPr lang="en-US" sz="2400" dirty="0"/>
                    </a:p>
                    <a:p>
                      <a:r>
                        <a:rPr lang="en-US" sz="2400" dirty="0"/>
                        <a:t>                </a:t>
                      </a:r>
                      <a:r>
                        <a:rPr lang="en-US" sz="3600" dirty="0"/>
                        <a:t>4</a:t>
                      </a:r>
                      <a:endParaRPr lang="en-US" sz="2400" dirty="0"/>
                    </a:p>
                  </a:txBody>
                  <a:tcPr/>
                </a:tc>
                <a:extLst>
                  <a:ext uri="{0D108BD9-81ED-4DB2-BD59-A6C34878D82A}">
                    <a16:rowId xmlns:a16="http://schemas.microsoft.com/office/drawing/2014/main" val="858921177"/>
                  </a:ext>
                </a:extLst>
              </a:tr>
              <a:tr h="1200150">
                <a:tc>
                  <a:txBody>
                    <a:bodyPr/>
                    <a:lstStyle/>
                    <a:p>
                      <a:endParaRPr lang="en-US" sz="2400" dirty="0"/>
                    </a:p>
                    <a:p>
                      <a:r>
                        <a:rPr lang="en-US" sz="2400" dirty="0"/>
                        <a:t>Professor</a:t>
                      </a:r>
                    </a:p>
                  </a:txBody>
                  <a:tcPr/>
                </a:tc>
                <a:tc>
                  <a:txBody>
                    <a:bodyPr/>
                    <a:lstStyle/>
                    <a:p>
                      <a:r>
                        <a:rPr lang="en-US" sz="2400" dirty="0"/>
                        <a:t>           </a:t>
                      </a:r>
                    </a:p>
                    <a:p>
                      <a:r>
                        <a:rPr lang="en-US" sz="2400" dirty="0"/>
                        <a:t>                </a:t>
                      </a:r>
                      <a:r>
                        <a:rPr lang="en-US" sz="3600" dirty="0"/>
                        <a:t>5</a:t>
                      </a:r>
                      <a:endParaRPr lang="en-US" sz="2400" dirty="0"/>
                    </a:p>
                  </a:txBody>
                  <a:tcPr/>
                </a:tc>
                <a:extLst>
                  <a:ext uri="{0D108BD9-81ED-4DB2-BD59-A6C34878D82A}">
                    <a16:rowId xmlns:a16="http://schemas.microsoft.com/office/drawing/2014/main" val="1269158973"/>
                  </a:ext>
                </a:extLst>
              </a:tr>
            </a:tbl>
          </a:graphicData>
        </a:graphic>
      </p:graphicFrame>
    </p:spTree>
    <p:extLst>
      <p:ext uri="{BB962C8B-B14F-4D97-AF65-F5344CB8AC3E}">
        <p14:creationId xmlns:p14="http://schemas.microsoft.com/office/powerpoint/2010/main" val="1555894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sz="2800" dirty="0"/>
              <a:t>Minimum Number of Discipline-Specific Publications for Promotion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04373883"/>
              </p:ext>
            </p:extLst>
          </p:nvPr>
        </p:nvGraphicFramePr>
        <p:xfrm>
          <a:off x="457200" y="1600200"/>
          <a:ext cx="8229600" cy="45720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26968275"/>
                    </a:ext>
                  </a:extLst>
                </a:gridCol>
                <a:gridCol w="2743200">
                  <a:extLst>
                    <a:ext uri="{9D8B030D-6E8A-4147-A177-3AD203B41FA5}">
                      <a16:colId xmlns:a16="http://schemas.microsoft.com/office/drawing/2014/main" val="832758759"/>
                    </a:ext>
                  </a:extLst>
                </a:gridCol>
                <a:gridCol w="2743200">
                  <a:extLst>
                    <a:ext uri="{9D8B030D-6E8A-4147-A177-3AD203B41FA5}">
                      <a16:colId xmlns:a16="http://schemas.microsoft.com/office/drawing/2014/main" val="3791876298"/>
                    </a:ext>
                  </a:extLst>
                </a:gridCol>
              </a:tblGrid>
              <a:tr h="1143000">
                <a:tc>
                  <a:txBody>
                    <a:bodyPr/>
                    <a:lstStyle/>
                    <a:p>
                      <a:endParaRPr lang="en-US" dirty="0"/>
                    </a:p>
                    <a:p>
                      <a:r>
                        <a:rPr lang="en-US" sz="2400" dirty="0"/>
                        <a:t>      Tract</a:t>
                      </a:r>
                    </a:p>
                  </a:txBody>
                  <a:tcPr/>
                </a:tc>
                <a:tc>
                  <a:txBody>
                    <a:bodyPr/>
                    <a:lstStyle/>
                    <a:p>
                      <a:endParaRPr lang="en-US" sz="2400" dirty="0"/>
                    </a:p>
                    <a:p>
                      <a:r>
                        <a:rPr lang="en-US" sz="2000" dirty="0"/>
                        <a:t>Assistant to Associate Professor</a:t>
                      </a:r>
                    </a:p>
                  </a:txBody>
                  <a:tcPr/>
                </a:tc>
                <a:tc>
                  <a:txBody>
                    <a:bodyPr/>
                    <a:lstStyle/>
                    <a:p>
                      <a:endParaRPr lang="en-US" sz="2000" dirty="0"/>
                    </a:p>
                    <a:p>
                      <a:r>
                        <a:rPr lang="en-US" sz="2000" dirty="0"/>
                        <a:t>Associate to Full</a:t>
                      </a:r>
                    </a:p>
                    <a:p>
                      <a:r>
                        <a:rPr lang="en-US" sz="2000" dirty="0"/>
                        <a:t>Professor</a:t>
                      </a:r>
                    </a:p>
                  </a:txBody>
                  <a:tcPr/>
                </a:tc>
                <a:extLst>
                  <a:ext uri="{0D108BD9-81ED-4DB2-BD59-A6C34878D82A}">
                    <a16:rowId xmlns:a16="http://schemas.microsoft.com/office/drawing/2014/main" val="1833507798"/>
                  </a:ext>
                </a:extLst>
              </a:tr>
              <a:tr h="1143000">
                <a:tc>
                  <a:txBody>
                    <a:bodyPr/>
                    <a:lstStyle/>
                    <a:p>
                      <a:r>
                        <a:rPr lang="en-US" sz="2000" dirty="0"/>
                        <a:t>Non-tenure</a:t>
                      </a:r>
                    </a:p>
                    <a:p>
                      <a:r>
                        <a:rPr lang="en-US" sz="2000" dirty="0"/>
                        <a:t>(Clinicians</a:t>
                      </a:r>
                      <a:r>
                        <a:rPr lang="en-US" sz="2000" baseline="0" dirty="0"/>
                        <a:t> and teachers)</a:t>
                      </a:r>
                      <a:endParaRPr lang="en-US" sz="2000" dirty="0"/>
                    </a:p>
                  </a:txBody>
                  <a:tcPr/>
                </a:tc>
                <a:tc>
                  <a:txBody>
                    <a:bodyPr/>
                    <a:lstStyle/>
                    <a:p>
                      <a:endParaRPr lang="en-US" dirty="0"/>
                    </a:p>
                    <a:p>
                      <a:r>
                        <a:rPr lang="en-US" dirty="0"/>
                        <a:t>              </a:t>
                      </a:r>
                      <a:r>
                        <a:rPr lang="en-US" sz="3200" dirty="0"/>
                        <a:t>2</a:t>
                      </a:r>
                      <a:endParaRPr lang="en-US" dirty="0"/>
                    </a:p>
                  </a:txBody>
                  <a:tcPr/>
                </a:tc>
                <a:tc>
                  <a:txBody>
                    <a:bodyPr/>
                    <a:lstStyle/>
                    <a:p>
                      <a:endParaRPr lang="en-US" sz="2000" dirty="0"/>
                    </a:p>
                    <a:p>
                      <a:r>
                        <a:rPr lang="en-US" sz="2000" dirty="0"/>
                        <a:t>            </a:t>
                      </a:r>
                      <a:r>
                        <a:rPr lang="en-US" sz="3200" dirty="0"/>
                        <a:t>5</a:t>
                      </a:r>
                      <a:endParaRPr lang="en-US" sz="2000" dirty="0"/>
                    </a:p>
                  </a:txBody>
                  <a:tcPr/>
                </a:tc>
                <a:extLst>
                  <a:ext uri="{0D108BD9-81ED-4DB2-BD59-A6C34878D82A}">
                    <a16:rowId xmlns:a16="http://schemas.microsoft.com/office/drawing/2014/main" val="4281360804"/>
                  </a:ext>
                </a:extLst>
              </a:tr>
              <a:tr h="1143000">
                <a:tc>
                  <a:txBody>
                    <a:bodyPr/>
                    <a:lstStyle/>
                    <a:p>
                      <a:r>
                        <a:rPr lang="en-US" sz="2000" dirty="0"/>
                        <a:t>Non-tenure</a:t>
                      </a:r>
                    </a:p>
                    <a:p>
                      <a:r>
                        <a:rPr lang="en-US" sz="2000" dirty="0"/>
                        <a:t>(Researchers)</a:t>
                      </a:r>
                    </a:p>
                  </a:txBody>
                  <a:tcPr/>
                </a:tc>
                <a:tc>
                  <a:txBody>
                    <a:bodyPr/>
                    <a:lstStyle/>
                    <a:p>
                      <a:endParaRPr lang="en-US" sz="2000" dirty="0"/>
                    </a:p>
                    <a:p>
                      <a:r>
                        <a:rPr lang="en-US" sz="2000" dirty="0"/>
                        <a:t>             </a:t>
                      </a:r>
                      <a:r>
                        <a:rPr lang="en-US" sz="3200" dirty="0"/>
                        <a:t>5</a:t>
                      </a:r>
                      <a:endParaRPr lang="en-US" sz="2000" dirty="0"/>
                    </a:p>
                  </a:txBody>
                  <a:tcPr/>
                </a:tc>
                <a:tc>
                  <a:txBody>
                    <a:bodyPr/>
                    <a:lstStyle/>
                    <a:p>
                      <a:endParaRPr lang="en-US" dirty="0"/>
                    </a:p>
                    <a:p>
                      <a:r>
                        <a:rPr lang="en-US" dirty="0"/>
                        <a:t>             </a:t>
                      </a:r>
                      <a:r>
                        <a:rPr lang="en-US" sz="3200" dirty="0"/>
                        <a:t>10</a:t>
                      </a:r>
                      <a:endParaRPr lang="en-US" dirty="0"/>
                    </a:p>
                  </a:txBody>
                  <a:tcPr/>
                </a:tc>
                <a:extLst>
                  <a:ext uri="{0D108BD9-81ED-4DB2-BD59-A6C34878D82A}">
                    <a16:rowId xmlns:a16="http://schemas.microsoft.com/office/drawing/2014/main" val="1753434231"/>
                  </a:ext>
                </a:extLst>
              </a:tr>
              <a:tr h="1143000">
                <a:tc>
                  <a:txBody>
                    <a:bodyPr/>
                    <a:lstStyle/>
                    <a:p>
                      <a:r>
                        <a:rPr lang="en-US" sz="2000" dirty="0"/>
                        <a:t>Tenure</a:t>
                      </a:r>
                    </a:p>
                  </a:txBody>
                  <a:tcPr/>
                </a:tc>
                <a:tc>
                  <a:txBody>
                    <a:bodyPr/>
                    <a:lstStyle/>
                    <a:p>
                      <a:endParaRPr lang="en-US" dirty="0"/>
                    </a:p>
                    <a:p>
                      <a:r>
                        <a:rPr lang="en-US" baseline="0" dirty="0"/>
                        <a:t>               </a:t>
                      </a:r>
                      <a:r>
                        <a:rPr lang="en-US" sz="3200" baseline="0" dirty="0"/>
                        <a:t>5</a:t>
                      </a:r>
                      <a:endParaRPr lang="en-US" dirty="0"/>
                    </a:p>
                  </a:txBody>
                  <a:tcPr/>
                </a:tc>
                <a:tc>
                  <a:txBody>
                    <a:bodyPr/>
                    <a:lstStyle/>
                    <a:p>
                      <a:endParaRPr lang="en-US" dirty="0"/>
                    </a:p>
                    <a:p>
                      <a:r>
                        <a:rPr lang="en-US" dirty="0"/>
                        <a:t>              </a:t>
                      </a:r>
                      <a:r>
                        <a:rPr lang="en-US" sz="3200" dirty="0"/>
                        <a:t>10</a:t>
                      </a:r>
                      <a:endParaRPr lang="en-US" dirty="0"/>
                    </a:p>
                  </a:txBody>
                  <a:tcPr/>
                </a:tc>
                <a:extLst>
                  <a:ext uri="{0D108BD9-81ED-4DB2-BD59-A6C34878D82A}">
                    <a16:rowId xmlns:a16="http://schemas.microsoft.com/office/drawing/2014/main" val="456401238"/>
                  </a:ext>
                </a:extLst>
              </a:tr>
            </a:tbl>
          </a:graphicData>
        </a:graphic>
      </p:graphicFrame>
    </p:spTree>
    <p:extLst>
      <p:ext uri="{BB962C8B-B14F-4D97-AF65-F5344CB8AC3E}">
        <p14:creationId xmlns:p14="http://schemas.microsoft.com/office/powerpoint/2010/main" val="4234046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lstStyle/>
          <a:p>
            <a:r>
              <a:rPr lang="en-US" sz="2400" dirty="0"/>
              <a:t>Number of Required Letters of Recommendation</a:t>
            </a:r>
            <a:br>
              <a:rPr lang="en-US" sz="2400" dirty="0"/>
            </a:b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7573707"/>
              </p:ext>
            </p:extLst>
          </p:nvPr>
        </p:nvGraphicFramePr>
        <p:xfrm>
          <a:off x="457200" y="1143000"/>
          <a:ext cx="8229600" cy="5547360"/>
        </p:xfrm>
        <a:graphic>
          <a:graphicData uri="http://schemas.openxmlformats.org/drawingml/2006/table">
            <a:tbl>
              <a:tblPr firstRow="1" bandRow="1">
                <a:tableStyleId>{5C22544A-7EE6-4342-B048-85BDC9FD1C3A}</a:tableStyleId>
              </a:tblPr>
              <a:tblGrid>
                <a:gridCol w="4038600">
                  <a:extLst>
                    <a:ext uri="{9D8B030D-6E8A-4147-A177-3AD203B41FA5}">
                      <a16:colId xmlns:a16="http://schemas.microsoft.com/office/drawing/2014/main" val="3889617855"/>
                    </a:ext>
                  </a:extLst>
                </a:gridCol>
                <a:gridCol w="2133600">
                  <a:extLst>
                    <a:ext uri="{9D8B030D-6E8A-4147-A177-3AD203B41FA5}">
                      <a16:colId xmlns:a16="http://schemas.microsoft.com/office/drawing/2014/main" val="4292213583"/>
                    </a:ext>
                  </a:extLst>
                </a:gridCol>
                <a:gridCol w="2057400">
                  <a:extLst>
                    <a:ext uri="{9D8B030D-6E8A-4147-A177-3AD203B41FA5}">
                      <a16:colId xmlns:a16="http://schemas.microsoft.com/office/drawing/2014/main" val="2538519968"/>
                    </a:ext>
                  </a:extLst>
                </a:gridCol>
              </a:tblGrid>
              <a:tr h="901700">
                <a:tc>
                  <a:txBody>
                    <a:bodyPr/>
                    <a:lstStyle/>
                    <a:p>
                      <a:endParaRPr lang="en-US" dirty="0"/>
                    </a:p>
                    <a:p>
                      <a:r>
                        <a:rPr lang="en-US" sz="2000" dirty="0"/>
                        <a:t>Type of Action</a:t>
                      </a:r>
                    </a:p>
                  </a:txBody>
                  <a:tcPr/>
                </a:tc>
                <a:tc>
                  <a:txBody>
                    <a:bodyPr/>
                    <a:lstStyle/>
                    <a:p>
                      <a:endParaRPr lang="en-US" dirty="0"/>
                    </a:p>
                    <a:p>
                      <a:r>
                        <a:rPr lang="en-US" sz="2000" dirty="0"/>
                        <a:t>Internal Letters</a:t>
                      </a:r>
                    </a:p>
                  </a:txBody>
                  <a:tcPr/>
                </a:tc>
                <a:tc>
                  <a:txBody>
                    <a:bodyPr/>
                    <a:lstStyle/>
                    <a:p>
                      <a:endParaRPr lang="en-US" dirty="0"/>
                    </a:p>
                    <a:p>
                      <a:r>
                        <a:rPr lang="en-US" sz="2000" dirty="0"/>
                        <a:t>External Letters</a:t>
                      </a:r>
                    </a:p>
                  </a:txBody>
                  <a:tcPr/>
                </a:tc>
                <a:extLst>
                  <a:ext uri="{0D108BD9-81ED-4DB2-BD59-A6C34878D82A}">
                    <a16:rowId xmlns:a16="http://schemas.microsoft.com/office/drawing/2014/main" val="4031392173"/>
                  </a:ext>
                </a:extLst>
              </a:tr>
              <a:tr h="901700">
                <a:tc>
                  <a:txBody>
                    <a:bodyPr/>
                    <a:lstStyle/>
                    <a:p>
                      <a:endParaRPr lang="en-US" dirty="0"/>
                    </a:p>
                    <a:p>
                      <a:r>
                        <a:rPr lang="en-US" dirty="0"/>
                        <a:t>Instructor to Assistant Professor</a:t>
                      </a:r>
                    </a:p>
                    <a:p>
                      <a:endParaRPr lang="en-US" dirty="0"/>
                    </a:p>
                  </a:txBody>
                  <a:tcPr/>
                </a:tc>
                <a:tc>
                  <a:txBody>
                    <a:bodyPr/>
                    <a:lstStyle/>
                    <a:p>
                      <a:endParaRPr lang="en-US" dirty="0"/>
                    </a:p>
                    <a:p>
                      <a:r>
                        <a:rPr lang="en-US" dirty="0"/>
                        <a:t>           </a:t>
                      </a:r>
                      <a:r>
                        <a:rPr lang="en-US" sz="3200" dirty="0"/>
                        <a:t>3</a:t>
                      </a:r>
                      <a:endParaRPr lang="en-US" dirty="0"/>
                    </a:p>
                  </a:txBody>
                  <a:tcPr/>
                </a:tc>
                <a:tc>
                  <a:txBody>
                    <a:bodyPr/>
                    <a:lstStyle/>
                    <a:p>
                      <a:endParaRPr lang="en-US" dirty="0"/>
                    </a:p>
                    <a:p>
                      <a:r>
                        <a:rPr lang="en-US" dirty="0"/>
                        <a:t>          </a:t>
                      </a:r>
                      <a:r>
                        <a:rPr lang="en-US" sz="3200" dirty="0"/>
                        <a:t>0</a:t>
                      </a:r>
                      <a:endParaRPr lang="en-US" dirty="0"/>
                    </a:p>
                  </a:txBody>
                  <a:tcPr/>
                </a:tc>
                <a:extLst>
                  <a:ext uri="{0D108BD9-81ED-4DB2-BD59-A6C34878D82A}">
                    <a16:rowId xmlns:a16="http://schemas.microsoft.com/office/drawing/2014/main" val="2960467949"/>
                  </a:ext>
                </a:extLst>
              </a:tr>
              <a:tr h="901700">
                <a:tc>
                  <a:txBody>
                    <a:bodyPr/>
                    <a:lstStyle/>
                    <a:p>
                      <a:endParaRPr lang="en-US" dirty="0"/>
                    </a:p>
                    <a:p>
                      <a:r>
                        <a:rPr lang="en-US" dirty="0"/>
                        <a:t>Assistant</a:t>
                      </a:r>
                      <a:r>
                        <a:rPr lang="en-US" baseline="0" dirty="0"/>
                        <a:t> Professor to Associate Professor without tenure</a:t>
                      </a:r>
                      <a:endParaRPr lang="en-US" dirty="0"/>
                    </a:p>
                  </a:txBody>
                  <a:tcPr/>
                </a:tc>
                <a:tc>
                  <a:txBody>
                    <a:bodyPr/>
                    <a:lstStyle/>
                    <a:p>
                      <a:endParaRPr lang="en-US" dirty="0"/>
                    </a:p>
                    <a:p>
                      <a:r>
                        <a:rPr lang="en-US" dirty="0"/>
                        <a:t>           </a:t>
                      </a:r>
                      <a:r>
                        <a:rPr lang="en-US" sz="3200" dirty="0"/>
                        <a:t>3</a:t>
                      </a:r>
                      <a:endParaRPr lang="en-US" dirty="0"/>
                    </a:p>
                  </a:txBody>
                  <a:tcPr/>
                </a:tc>
                <a:tc>
                  <a:txBody>
                    <a:bodyPr/>
                    <a:lstStyle/>
                    <a:p>
                      <a:endParaRPr lang="en-US" dirty="0"/>
                    </a:p>
                    <a:p>
                      <a:r>
                        <a:rPr lang="en-US" dirty="0"/>
                        <a:t>          </a:t>
                      </a:r>
                      <a:r>
                        <a:rPr lang="en-US" sz="3200" dirty="0"/>
                        <a:t>2</a:t>
                      </a:r>
                      <a:endParaRPr lang="en-US" dirty="0"/>
                    </a:p>
                  </a:txBody>
                  <a:tcPr/>
                </a:tc>
                <a:extLst>
                  <a:ext uri="{0D108BD9-81ED-4DB2-BD59-A6C34878D82A}">
                    <a16:rowId xmlns:a16="http://schemas.microsoft.com/office/drawing/2014/main" val="2588824585"/>
                  </a:ext>
                </a:extLst>
              </a:tr>
              <a:tr h="901700">
                <a:tc>
                  <a:txBody>
                    <a:bodyPr/>
                    <a:lstStyle/>
                    <a:p>
                      <a:endParaRPr lang="en-US" dirty="0"/>
                    </a:p>
                    <a:p>
                      <a:r>
                        <a:rPr lang="en-US" dirty="0"/>
                        <a:t>Assistant Professor to Associate Professor with tenure</a:t>
                      </a:r>
                    </a:p>
                  </a:txBody>
                  <a:tcPr/>
                </a:tc>
                <a:tc>
                  <a:txBody>
                    <a:bodyPr/>
                    <a:lstStyle/>
                    <a:p>
                      <a:endParaRPr lang="en-US" dirty="0"/>
                    </a:p>
                    <a:p>
                      <a:r>
                        <a:rPr lang="en-US" dirty="0"/>
                        <a:t>          </a:t>
                      </a:r>
                      <a:r>
                        <a:rPr lang="en-US" sz="3200" dirty="0"/>
                        <a:t>2</a:t>
                      </a:r>
                      <a:endParaRPr lang="en-US" dirty="0"/>
                    </a:p>
                  </a:txBody>
                  <a:tcPr/>
                </a:tc>
                <a:tc>
                  <a:txBody>
                    <a:bodyPr/>
                    <a:lstStyle/>
                    <a:p>
                      <a:endParaRPr lang="en-US" dirty="0"/>
                    </a:p>
                    <a:p>
                      <a:r>
                        <a:rPr lang="en-US" dirty="0"/>
                        <a:t>          </a:t>
                      </a:r>
                      <a:r>
                        <a:rPr lang="en-US" sz="3200" dirty="0"/>
                        <a:t>3</a:t>
                      </a:r>
                      <a:endParaRPr lang="en-US" dirty="0"/>
                    </a:p>
                  </a:txBody>
                  <a:tcPr/>
                </a:tc>
                <a:extLst>
                  <a:ext uri="{0D108BD9-81ED-4DB2-BD59-A6C34878D82A}">
                    <a16:rowId xmlns:a16="http://schemas.microsoft.com/office/drawing/2014/main" val="3990976348"/>
                  </a:ext>
                </a:extLst>
              </a:tr>
              <a:tr h="901700">
                <a:tc>
                  <a:txBody>
                    <a:bodyPr/>
                    <a:lstStyle/>
                    <a:p>
                      <a:endParaRPr lang="en-US" dirty="0"/>
                    </a:p>
                    <a:p>
                      <a:r>
                        <a:rPr lang="en-US" dirty="0"/>
                        <a:t>Associate Professor to Professor with or without tenure</a:t>
                      </a:r>
                    </a:p>
                  </a:txBody>
                  <a:tcPr/>
                </a:tc>
                <a:tc>
                  <a:txBody>
                    <a:bodyPr/>
                    <a:lstStyle/>
                    <a:p>
                      <a:endParaRPr lang="en-US" dirty="0"/>
                    </a:p>
                    <a:p>
                      <a:r>
                        <a:rPr lang="en-US" dirty="0"/>
                        <a:t>          </a:t>
                      </a:r>
                      <a:r>
                        <a:rPr lang="en-US" sz="3200" dirty="0"/>
                        <a:t>2</a:t>
                      </a:r>
                      <a:endParaRPr lang="en-US" dirty="0"/>
                    </a:p>
                  </a:txBody>
                  <a:tcPr/>
                </a:tc>
                <a:tc>
                  <a:txBody>
                    <a:bodyPr/>
                    <a:lstStyle/>
                    <a:p>
                      <a:endParaRPr lang="en-US" dirty="0"/>
                    </a:p>
                    <a:p>
                      <a:r>
                        <a:rPr lang="en-US" dirty="0"/>
                        <a:t>          </a:t>
                      </a:r>
                      <a:r>
                        <a:rPr lang="en-US" sz="3200" dirty="0"/>
                        <a:t>3</a:t>
                      </a:r>
                      <a:endParaRPr lang="en-US" dirty="0"/>
                    </a:p>
                  </a:txBody>
                  <a:tcPr/>
                </a:tc>
                <a:extLst>
                  <a:ext uri="{0D108BD9-81ED-4DB2-BD59-A6C34878D82A}">
                    <a16:rowId xmlns:a16="http://schemas.microsoft.com/office/drawing/2014/main" val="1974836180"/>
                  </a:ext>
                </a:extLst>
              </a:tr>
              <a:tr h="901700">
                <a:tc>
                  <a:txBody>
                    <a:bodyPr/>
                    <a:lstStyle/>
                    <a:p>
                      <a:endParaRPr lang="en-US" dirty="0"/>
                    </a:p>
                    <a:p>
                      <a:r>
                        <a:rPr lang="en-US" dirty="0"/>
                        <a:t>Tenure evaluation at any rank without promotion</a:t>
                      </a:r>
                    </a:p>
                  </a:txBody>
                  <a:tcPr/>
                </a:tc>
                <a:tc>
                  <a:txBody>
                    <a:bodyPr/>
                    <a:lstStyle/>
                    <a:p>
                      <a:endParaRPr lang="en-US" dirty="0"/>
                    </a:p>
                    <a:p>
                      <a:r>
                        <a:rPr lang="en-US" dirty="0"/>
                        <a:t>          </a:t>
                      </a:r>
                      <a:r>
                        <a:rPr lang="en-US" sz="3200" dirty="0"/>
                        <a:t>2</a:t>
                      </a:r>
                      <a:endParaRPr lang="en-US" dirty="0"/>
                    </a:p>
                  </a:txBody>
                  <a:tcPr/>
                </a:tc>
                <a:tc>
                  <a:txBody>
                    <a:bodyPr/>
                    <a:lstStyle/>
                    <a:p>
                      <a:endParaRPr lang="en-US" dirty="0"/>
                    </a:p>
                    <a:p>
                      <a:r>
                        <a:rPr lang="en-US" dirty="0"/>
                        <a:t>          </a:t>
                      </a:r>
                      <a:r>
                        <a:rPr lang="en-US" sz="3200" dirty="0"/>
                        <a:t>3</a:t>
                      </a:r>
                      <a:endParaRPr lang="en-US" dirty="0"/>
                    </a:p>
                  </a:txBody>
                  <a:tcPr/>
                </a:tc>
                <a:extLst>
                  <a:ext uri="{0D108BD9-81ED-4DB2-BD59-A6C34878D82A}">
                    <a16:rowId xmlns:a16="http://schemas.microsoft.com/office/drawing/2014/main" val="2806993065"/>
                  </a:ext>
                </a:extLst>
              </a:tr>
            </a:tbl>
          </a:graphicData>
        </a:graphic>
      </p:graphicFrame>
    </p:spTree>
    <p:extLst>
      <p:ext uri="{BB962C8B-B14F-4D97-AF65-F5344CB8AC3E}">
        <p14:creationId xmlns:p14="http://schemas.microsoft.com/office/powerpoint/2010/main" val="1685358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sz="2400" dirty="0"/>
              <a:t>Letters of Evaluation</a:t>
            </a:r>
          </a:p>
        </p:txBody>
      </p:sp>
      <p:sp>
        <p:nvSpPr>
          <p:cNvPr id="3" name="Content Placeholder 2"/>
          <p:cNvSpPr>
            <a:spLocks noGrp="1"/>
          </p:cNvSpPr>
          <p:nvPr>
            <p:ph idx="1"/>
          </p:nvPr>
        </p:nvSpPr>
        <p:spPr>
          <a:xfrm>
            <a:off x="457200" y="1066800"/>
            <a:ext cx="8229600" cy="5257800"/>
          </a:xfrm>
        </p:spPr>
        <p:txBody>
          <a:bodyPr/>
          <a:lstStyle/>
          <a:p>
            <a:r>
              <a:rPr lang="en-US" sz="2000" dirty="0"/>
              <a:t>Internal and external</a:t>
            </a:r>
          </a:p>
          <a:p>
            <a:r>
              <a:rPr lang="en-US" sz="2000" dirty="0"/>
              <a:t>Number and source defined by desired appointment rank and/or tenure evaluation.</a:t>
            </a:r>
          </a:p>
          <a:p>
            <a:r>
              <a:rPr lang="en-US" sz="2000" dirty="0"/>
              <a:t>Evaluator Criteria</a:t>
            </a:r>
          </a:p>
          <a:p>
            <a:pPr lvl="1"/>
            <a:r>
              <a:rPr lang="en-US" sz="1600" dirty="0"/>
              <a:t>Distinguished individuals in candidate’s field with sufficient expertise to assess his/her current and projected contributions</a:t>
            </a:r>
          </a:p>
          <a:p>
            <a:pPr lvl="1"/>
            <a:r>
              <a:rPr lang="en-US" sz="1600" dirty="0"/>
              <a:t>At or above the rank to which the candidate aspires to be promoted</a:t>
            </a:r>
          </a:p>
          <a:p>
            <a:pPr lvl="1"/>
            <a:r>
              <a:rPr lang="en-US" sz="1600" dirty="0"/>
              <a:t>Evaluators for tenure consideration must be tenured</a:t>
            </a:r>
          </a:p>
          <a:p>
            <a:pPr lvl="1"/>
            <a:r>
              <a:rPr lang="en-US" sz="1600" dirty="0"/>
              <a:t>Lack conflict of interest/Arm’s length: coinvestigators on grants, past mentors, practice partners, cowriters on articles</a:t>
            </a:r>
          </a:p>
          <a:p>
            <a:r>
              <a:rPr lang="en-US" sz="2000" dirty="0"/>
              <a:t>Mechanism</a:t>
            </a:r>
          </a:p>
          <a:p>
            <a:pPr lvl="1"/>
            <a:r>
              <a:rPr lang="en-US" sz="1600" dirty="0"/>
              <a:t>Chair and candidate select potential evaluators by mutual agreement.</a:t>
            </a:r>
          </a:p>
          <a:p>
            <a:pPr lvl="1"/>
            <a:r>
              <a:rPr lang="en-US" sz="1600" dirty="0"/>
              <a:t>Solicitation letters include CV, relevant supporting material, UTHSC Faculty Handbook requirements.</a:t>
            </a:r>
          </a:p>
          <a:p>
            <a:pPr lvl="1"/>
            <a:r>
              <a:rPr lang="en-US" sz="1600" dirty="0"/>
              <a:t>Letters returned to Dean’s Office.</a:t>
            </a:r>
          </a:p>
          <a:p>
            <a:pPr lvl="1"/>
            <a:r>
              <a:rPr lang="en-US" sz="1600" dirty="0"/>
              <a:t>All letters included in dossier.</a:t>
            </a:r>
          </a:p>
          <a:p>
            <a:pPr lvl="1"/>
            <a:r>
              <a:rPr lang="en-US" sz="1600" dirty="0"/>
              <a:t>Select evaluators carefully. </a:t>
            </a:r>
          </a:p>
          <a:p>
            <a:pPr lvl="1"/>
            <a:endParaRPr lang="en-US" sz="1600" dirty="0"/>
          </a:p>
          <a:p>
            <a:endParaRPr lang="en-US" sz="2000" dirty="0"/>
          </a:p>
        </p:txBody>
      </p:sp>
    </p:spTree>
    <p:extLst>
      <p:ext uri="{BB962C8B-B14F-4D97-AF65-F5344CB8AC3E}">
        <p14:creationId xmlns:p14="http://schemas.microsoft.com/office/powerpoint/2010/main" val="416564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2800" dirty="0"/>
              <a:t>Missions of the University of Tennessee Health Science Center</a:t>
            </a:r>
          </a:p>
        </p:txBody>
      </p:sp>
      <p:sp>
        <p:nvSpPr>
          <p:cNvPr id="3" name="Content Placeholder 2"/>
          <p:cNvSpPr>
            <a:spLocks noGrp="1"/>
          </p:cNvSpPr>
          <p:nvPr>
            <p:ph idx="1"/>
          </p:nvPr>
        </p:nvSpPr>
        <p:spPr/>
        <p:txBody>
          <a:bodyPr/>
          <a:lstStyle/>
          <a:p>
            <a:r>
              <a:rPr lang="en-US" sz="2400" dirty="0"/>
              <a:t>Four Missions</a:t>
            </a:r>
          </a:p>
          <a:p>
            <a:pPr lvl="1"/>
            <a:r>
              <a:rPr lang="en-US" sz="2000" dirty="0"/>
              <a:t>Composite Teaching</a:t>
            </a:r>
          </a:p>
          <a:p>
            <a:pPr lvl="1"/>
            <a:r>
              <a:rPr lang="en-US" sz="2000" dirty="0"/>
              <a:t>Scholarly Activity</a:t>
            </a:r>
          </a:p>
          <a:p>
            <a:pPr lvl="1"/>
            <a:r>
              <a:rPr lang="en-US" sz="2000" dirty="0"/>
              <a:t>Patient Care</a:t>
            </a:r>
          </a:p>
          <a:p>
            <a:pPr lvl="1"/>
            <a:r>
              <a:rPr lang="en-US" sz="2000" dirty="0"/>
              <a:t>Service/Outreach</a:t>
            </a:r>
          </a:p>
          <a:p>
            <a:r>
              <a:rPr lang="en-US" sz="2400" dirty="0"/>
              <a:t>Individual faculty missions establish where you spend your time/ percent effort.</a:t>
            </a:r>
          </a:p>
          <a:p>
            <a:r>
              <a:rPr lang="en-US" sz="2400" dirty="0"/>
              <a:t>Determined by  Department Chair or supervisor.</a:t>
            </a:r>
          </a:p>
          <a:p>
            <a:r>
              <a:rPr lang="en-US" sz="2400" dirty="0"/>
              <a:t>Confirmed at time of appointment and at yearly evaluation.</a:t>
            </a:r>
          </a:p>
          <a:p>
            <a:r>
              <a:rPr lang="en-US" sz="2400" dirty="0"/>
              <a:t>Forms basis for Metric evaluation.</a:t>
            </a:r>
          </a:p>
          <a:p>
            <a:endParaRPr lang="en-US" sz="2400" dirty="0"/>
          </a:p>
        </p:txBody>
      </p:sp>
    </p:spTree>
    <p:extLst>
      <p:ext uri="{BB962C8B-B14F-4D97-AF65-F5344CB8AC3E}">
        <p14:creationId xmlns:p14="http://schemas.microsoft.com/office/powerpoint/2010/main" val="3782774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Rot="1" noChangeArrowheads="1"/>
          </p:cNvSpPr>
          <p:nvPr>
            <p:ph type="title"/>
          </p:nvPr>
        </p:nvSpPr>
        <p:spPr>
          <a:xfrm>
            <a:off x="457200" y="457200"/>
            <a:ext cx="8229600" cy="1143000"/>
          </a:xfrm>
        </p:spPr>
        <p:txBody>
          <a:bodyPr/>
          <a:lstStyle/>
          <a:p>
            <a:pPr eaLnBrk="1" hangingPunct="1">
              <a:defRPr/>
            </a:pPr>
            <a:r>
              <a:rPr lang="en-US" sz="4000" dirty="0"/>
              <a:t>Mission - Teaching:</a:t>
            </a:r>
            <a:br>
              <a:rPr lang="en-US" sz="4000" dirty="0"/>
            </a:br>
            <a:endParaRPr lang="en-US" sz="2800" dirty="0"/>
          </a:p>
        </p:txBody>
      </p:sp>
      <p:sp>
        <p:nvSpPr>
          <p:cNvPr id="7" name="Rectangle 6"/>
          <p:cNvSpPr>
            <a:spLocks noChangeArrowheads="1"/>
          </p:cNvSpPr>
          <p:nvPr/>
        </p:nvSpPr>
        <p:spPr bwMode="auto">
          <a:xfrm>
            <a:off x="685800" y="1066800"/>
            <a:ext cx="8077200" cy="5638800"/>
          </a:xfrm>
          <a:prstGeom prst="rect">
            <a:avLst/>
          </a:prstGeom>
          <a:noFill/>
          <a:ln w="9525">
            <a:noFill/>
            <a:miter lim="800000"/>
            <a:headEnd/>
            <a:tailEnd/>
          </a:ln>
          <a:effectLst/>
        </p:spPr>
        <p:txBody>
          <a:bodyPr/>
          <a:lstStyle/>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Courses Taught: name of course, hours, number of students</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Mentoring of Trainees: names and current positions</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Course or Clerkship Director?</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Evaluations: student and Course Director</a:t>
            </a:r>
            <a:endParaRPr lang="en-US" sz="2000" dirty="0">
              <a:effectLst>
                <a:outerShdw blurRad="38100" dist="38100" dir="2700000" algn="tl">
                  <a:srgbClr val="000000"/>
                </a:outerShdw>
              </a:effectLst>
              <a:cs typeface="+mn-cs"/>
            </a:endParaRP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Good Teaching Techniques / Innovation in Teaching</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organized</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appropriate technical media</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course objectives: given and adhered to</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handouts</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handling student questions</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Beyond “Meets Expectations”:  </a:t>
            </a:r>
            <a:r>
              <a:rPr lang="en-US" sz="2000" dirty="0">
                <a:effectLst>
                  <a:outerShdw blurRad="38100" dist="38100" dir="2700000" algn="tl">
                    <a:srgbClr val="000000"/>
                  </a:outerShdw>
                </a:effectLst>
                <a:cs typeface="+mn-cs"/>
              </a:rPr>
              <a:t>teaching awards, developed new curriculum , established novel and effective teaching technique</a:t>
            </a:r>
          </a:p>
          <a:p>
            <a:pPr marL="342900" indent="-342900" eaLnBrk="1" hangingPunct="1">
              <a:spcAft>
                <a:spcPct val="30000"/>
              </a:spcAft>
              <a:buClr>
                <a:srgbClr val="FFFF00"/>
              </a:buClr>
              <a:buSzPct val="100000"/>
              <a:defRPr/>
            </a:pPr>
            <a:endParaRPr lang="en-US" sz="2000" dirty="0">
              <a:effectLst>
                <a:outerShdw blurRad="38100" dist="38100" dir="2700000" algn="tl">
                  <a:srgbClr val="000000"/>
                </a:outerShdw>
              </a:effectLst>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2286000" y="457200"/>
            <a:ext cx="42687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Lucida Sans Unicode" panose="020B0602030504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Lucida Sans Unicode" panose="020B0602030504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Lucida Sans Unicode" panose="020B0602030504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Lucida Sans Unicode" panose="020B0602030504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9pPr>
          </a:lstStyle>
          <a:p>
            <a:pPr>
              <a:spcBef>
                <a:spcPct val="0"/>
              </a:spcBef>
              <a:buClrTx/>
              <a:buSzTx/>
              <a:buFontTx/>
              <a:buNone/>
            </a:pPr>
            <a:r>
              <a:rPr lang="en-US" altLang="en-US" sz="2400" b="1">
                <a:latin typeface="Times New Roman" panose="02020603050405020304" pitchFamily="18" charset="0"/>
              </a:rPr>
              <a:t>Teaching:</a:t>
            </a:r>
            <a:r>
              <a:rPr lang="en-US" altLang="en-US" sz="1800" b="1">
                <a:latin typeface="Times New Roman" panose="02020603050405020304" pitchFamily="18" charset="0"/>
              </a:rPr>
              <a:t>  D.  Innovation in Teaching</a:t>
            </a:r>
            <a:r>
              <a:rPr lang="en-US" altLang="en-US" sz="1800">
                <a:latin typeface="Times New Roman" panose="02020603050405020304" pitchFamily="18" charset="0"/>
              </a:rPr>
              <a:t> </a:t>
            </a:r>
          </a:p>
        </p:txBody>
      </p:sp>
      <p:graphicFrame>
        <p:nvGraphicFramePr>
          <p:cNvPr id="7" name="Table 6"/>
          <p:cNvGraphicFramePr>
            <a:graphicFrameLocks noGrp="1"/>
          </p:cNvGraphicFramePr>
          <p:nvPr/>
        </p:nvGraphicFramePr>
        <p:xfrm>
          <a:off x="914400" y="1143000"/>
          <a:ext cx="7391401" cy="5486400"/>
        </p:xfrm>
        <a:graphic>
          <a:graphicData uri="http://schemas.openxmlformats.org/drawingml/2006/table">
            <a:tbl>
              <a:tblPr/>
              <a:tblGrid>
                <a:gridCol w="2342983">
                  <a:extLst>
                    <a:ext uri="{9D8B030D-6E8A-4147-A177-3AD203B41FA5}">
                      <a16:colId xmlns:a16="http://schemas.microsoft.com/office/drawing/2014/main" val="20000"/>
                    </a:ext>
                  </a:extLst>
                </a:gridCol>
                <a:gridCol w="171617">
                  <a:extLst>
                    <a:ext uri="{9D8B030D-6E8A-4147-A177-3AD203B41FA5}">
                      <a16:colId xmlns:a16="http://schemas.microsoft.com/office/drawing/2014/main" val="20001"/>
                    </a:ext>
                  </a:extLst>
                </a:gridCol>
                <a:gridCol w="2352592">
                  <a:extLst>
                    <a:ext uri="{9D8B030D-6E8A-4147-A177-3AD203B41FA5}">
                      <a16:colId xmlns:a16="http://schemas.microsoft.com/office/drawing/2014/main" val="20002"/>
                    </a:ext>
                  </a:extLst>
                </a:gridCol>
                <a:gridCol w="194170">
                  <a:extLst>
                    <a:ext uri="{9D8B030D-6E8A-4147-A177-3AD203B41FA5}">
                      <a16:colId xmlns:a16="http://schemas.microsoft.com/office/drawing/2014/main" val="20003"/>
                    </a:ext>
                  </a:extLst>
                </a:gridCol>
                <a:gridCol w="2330039">
                  <a:extLst>
                    <a:ext uri="{9D8B030D-6E8A-4147-A177-3AD203B41FA5}">
                      <a16:colId xmlns:a16="http://schemas.microsoft.com/office/drawing/2014/main" val="20004"/>
                    </a:ext>
                  </a:extLst>
                </a:gridCol>
              </a:tblGrid>
              <a:tr h="190212">
                <a:tc>
                  <a:txBody>
                    <a:bodyPr/>
                    <a:lstStyle/>
                    <a:p>
                      <a:pPr marL="422910" marR="0" indent="-402590" algn="ctr">
                        <a:lnSpc>
                          <a:spcPct val="115000"/>
                        </a:lnSpc>
                        <a:spcBef>
                          <a:spcPts val="0"/>
                        </a:spcBef>
                        <a:spcAft>
                          <a:spcPts val="0"/>
                        </a:spcAft>
                      </a:pPr>
                      <a:r>
                        <a:rPr lang="en-US" sz="1050" b="1" dirty="0">
                          <a:latin typeface="Arial"/>
                          <a:ea typeface="Calibri"/>
                          <a:cs typeface="Times New Roman"/>
                        </a:rPr>
                        <a:t>1</a:t>
                      </a:r>
                      <a:r>
                        <a:rPr lang="en-US" sz="1050" dirty="0">
                          <a:latin typeface="Arial"/>
                          <a:ea typeface="Calibri"/>
                          <a:cs typeface="Times New Roman"/>
                        </a:rPr>
                        <a:t> (Below Expectations)</a:t>
                      </a:r>
                      <a:endParaRPr lang="en-US" sz="1050" dirty="0">
                        <a:latin typeface="Calibri"/>
                        <a:ea typeface="Calibri"/>
                        <a:cs typeface="Times New Roman"/>
                      </a:endParaRPr>
                    </a:p>
                  </a:txBody>
                  <a:tcPr marL="64056" marR="64056"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422910" marR="0" indent="-402590" algn="ctr">
                        <a:lnSpc>
                          <a:spcPct val="115000"/>
                        </a:lnSpc>
                        <a:spcBef>
                          <a:spcPts val="0"/>
                        </a:spcBef>
                        <a:spcAft>
                          <a:spcPts val="0"/>
                        </a:spcAft>
                      </a:pPr>
                      <a:endParaRPr lang="en-US" sz="1050">
                        <a:latin typeface="Arial"/>
                        <a:ea typeface="Calibri"/>
                        <a:cs typeface="Times New Roman"/>
                      </a:endParaRPr>
                    </a:p>
                  </a:txBody>
                  <a:tcPr marL="64056" marR="64056" marT="0" marB="0">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marL="422910" marR="0" indent="-402590" algn="ctr">
                        <a:lnSpc>
                          <a:spcPct val="115000"/>
                        </a:lnSpc>
                        <a:spcBef>
                          <a:spcPts val="0"/>
                        </a:spcBef>
                        <a:spcAft>
                          <a:spcPts val="0"/>
                        </a:spcAft>
                      </a:pPr>
                      <a:r>
                        <a:rPr lang="en-US" sz="1050" b="1">
                          <a:latin typeface="Arial"/>
                          <a:ea typeface="Calibri"/>
                          <a:cs typeface="Times New Roman"/>
                        </a:rPr>
                        <a:t>2</a:t>
                      </a:r>
                      <a:r>
                        <a:rPr lang="en-US" sz="1050">
                          <a:latin typeface="Arial"/>
                          <a:ea typeface="Calibri"/>
                          <a:cs typeface="Times New Roman"/>
                        </a:rPr>
                        <a:t> (Meets Expectations)</a:t>
                      </a:r>
                      <a:endParaRPr lang="en-US" sz="1050">
                        <a:latin typeface="Calibri"/>
                        <a:ea typeface="Calibri"/>
                        <a:cs typeface="Times New Roman"/>
                      </a:endParaRPr>
                    </a:p>
                  </a:txBody>
                  <a:tcPr marL="64056" marR="64056"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422910" marR="0" indent="-402590" algn="ctr">
                        <a:lnSpc>
                          <a:spcPct val="115000"/>
                        </a:lnSpc>
                        <a:spcBef>
                          <a:spcPts val="0"/>
                        </a:spcBef>
                        <a:spcAft>
                          <a:spcPts val="0"/>
                        </a:spcAft>
                      </a:pPr>
                      <a:endParaRPr lang="en-US" sz="1050">
                        <a:latin typeface="Arial"/>
                        <a:ea typeface="Calibri"/>
                        <a:cs typeface="Times New Roman"/>
                      </a:endParaRPr>
                    </a:p>
                  </a:txBody>
                  <a:tcPr marL="64056" marR="64056" marT="0" marB="0">
                    <a:lnL>
                      <a:noFill/>
                    </a:lnL>
                    <a:lnR>
                      <a:noFill/>
                    </a:lnR>
                    <a:lnT w="12700" cap="flat" cmpd="sng" algn="ctr">
                      <a:solidFill>
                        <a:srgbClr val="000000"/>
                      </a:solidFill>
                      <a:prstDash val="solid"/>
                      <a:round/>
                      <a:headEnd type="none" w="med" len="med"/>
                      <a:tailEnd type="none" w="med" len="med"/>
                    </a:lnT>
                    <a:lnB>
                      <a:noFill/>
                    </a:lnB>
                    <a:solidFill>
                      <a:srgbClr val="E6E6E6"/>
                    </a:solidFill>
                  </a:tcPr>
                </a:tc>
                <a:tc>
                  <a:txBody>
                    <a:bodyPr/>
                    <a:lstStyle/>
                    <a:p>
                      <a:pPr marL="422910" marR="0" indent="-402590" algn="ctr">
                        <a:lnSpc>
                          <a:spcPct val="115000"/>
                        </a:lnSpc>
                        <a:spcBef>
                          <a:spcPts val="0"/>
                        </a:spcBef>
                        <a:spcAft>
                          <a:spcPts val="0"/>
                        </a:spcAft>
                      </a:pPr>
                      <a:r>
                        <a:rPr lang="en-US" sz="1050" b="1">
                          <a:latin typeface="Arial"/>
                          <a:ea typeface="Calibri"/>
                          <a:cs typeface="Times New Roman"/>
                        </a:rPr>
                        <a:t>3</a:t>
                      </a:r>
                      <a:r>
                        <a:rPr lang="en-US" sz="1050">
                          <a:latin typeface="Arial"/>
                          <a:ea typeface="Calibri"/>
                          <a:cs typeface="Times New Roman"/>
                        </a:rPr>
                        <a:t> (Exceeds Expectations)</a:t>
                      </a:r>
                      <a:endParaRPr lang="en-US" sz="1050">
                        <a:latin typeface="Calibri"/>
                        <a:ea typeface="Calibri"/>
                        <a:cs typeface="Times New Roman"/>
                      </a:endParaRPr>
                    </a:p>
                  </a:txBody>
                  <a:tcPr marL="64056" marR="64056"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00"/>
                  </a:ext>
                </a:extLst>
              </a:tr>
              <a:tr h="5296188">
                <a:tc>
                  <a:txBody>
                    <a:bodyPr/>
                    <a:lstStyle/>
                    <a:p>
                      <a:pPr marL="417830" marR="0" indent="-400050">
                        <a:lnSpc>
                          <a:spcPct val="115000"/>
                        </a:lnSpc>
                        <a:spcBef>
                          <a:spcPts val="0"/>
                        </a:spcBef>
                        <a:spcAft>
                          <a:spcPts val="0"/>
                        </a:spcAft>
                      </a:pPr>
                      <a:r>
                        <a:rPr lang="en-US" sz="1050" dirty="0">
                          <a:latin typeface="Arial"/>
                          <a:ea typeface="Calibri"/>
                          <a:cs typeface="Times New Roman"/>
                        </a:rPr>
                        <a:t>_x__   used out-of-date information</a:t>
                      </a:r>
                      <a:endParaRPr lang="en-US" sz="1050" dirty="0">
                        <a:latin typeface="Calibri"/>
                        <a:ea typeface="Calibri"/>
                        <a:cs typeface="Times New Roman"/>
                      </a:endParaRPr>
                    </a:p>
                    <a:p>
                      <a:pPr marL="417830" marR="0" indent="-400050">
                        <a:lnSpc>
                          <a:spcPct val="115000"/>
                        </a:lnSpc>
                        <a:spcBef>
                          <a:spcPts val="0"/>
                        </a:spcBef>
                        <a:spcAft>
                          <a:spcPts val="0"/>
                        </a:spcAft>
                      </a:pPr>
                      <a:r>
                        <a:rPr lang="en-US" sz="1050" dirty="0">
                          <a:latin typeface="Arial"/>
                          <a:ea typeface="Calibri"/>
                          <a:cs typeface="Times New Roman"/>
                        </a:rPr>
                        <a:t>____   material disorganized and presented in an uninteresting fashion</a:t>
                      </a:r>
                      <a:endParaRPr lang="en-US" sz="1050" dirty="0">
                        <a:latin typeface="Calibri"/>
                        <a:ea typeface="Calibri"/>
                        <a:cs typeface="Times New Roman"/>
                      </a:endParaRPr>
                    </a:p>
                    <a:p>
                      <a:pPr marL="417830" marR="0" indent="-400050">
                        <a:lnSpc>
                          <a:spcPct val="115000"/>
                        </a:lnSpc>
                        <a:spcBef>
                          <a:spcPts val="0"/>
                        </a:spcBef>
                        <a:spcAft>
                          <a:spcPts val="0"/>
                        </a:spcAft>
                      </a:pPr>
                      <a:r>
                        <a:rPr lang="en-US" sz="1050" dirty="0">
                          <a:latin typeface="Arial"/>
                          <a:ea typeface="Calibri"/>
                          <a:cs typeface="Times New Roman"/>
                        </a:rPr>
                        <a:t>____   lacked clear objectives in training/lectures</a:t>
                      </a:r>
                      <a:endParaRPr lang="en-US" sz="1050" dirty="0">
                        <a:latin typeface="Calibri"/>
                        <a:ea typeface="Calibri"/>
                        <a:cs typeface="Times New Roman"/>
                      </a:endParaRPr>
                    </a:p>
                    <a:p>
                      <a:pPr marL="417830" marR="0" indent="-400050">
                        <a:lnSpc>
                          <a:spcPct val="115000"/>
                        </a:lnSpc>
                        <a:spcBef>
                          <a:spcPts val="0"/>
                        </a:spcBef>
                        <a:spcAft>
                          <a:spcPts val="0"/>
                        </a:spcAft>
                      </a:pPr>
                      <a:r>
                        <a:rPr lang="en-US" sz="1050" dirty="0">
                          <a:latin typeface="Arial"/>
                          <a:ea typeface="Calibri"/>
                          <a:cs typeface="Times New Roman"/>
                        </a:rPr>
                        <a:t>____   ignored questions and requests for added help</a:t>
                      </a:r>
                      <a:endParaRPr lang="en-US" sz="1050" dirty="0">
                        <a:latin typeface="Calibri"/>
                        <a:ea typeface="Calibri"/>
                        <a:cs typeface="Times New Roman"/>
                      </a:endParaRPr>
                    </a:p>
                    <a:p>
                      <a:pPr marL="417830" marR="0" indent="-400050">
                        <a:lnSpc>
                          <a:spcPct val="115000"/>
                        </a:lnSpc>
                        <a:spcBef>
                          <a:spcPts val="0"/>
                        </a:spcBef>
                        <a:spcAft>
                          <a:spcPts val="0"/>
                        </a:spcAft>
                      </a:pPr>
                      <a:r>
                        <a:rPr lang="en-US" sz="1050" dirty="0">
                          <a:latin typeface="Arial"/>
                          <a:ea typeface="Calibri"/>
                          <a:cs typeface="Times New Roman"/>
                        </a:rPr>
                        <a:t>____   lectures were duplication of book or other single source</a:t>
                      </a:r>
                      <a:endParaRPr lang="en-US" sz="1050" dirty="0">
                        <a:latin typeface="Calibri"/>
                        <a:ea typeface="Calibri"/>
                        <a:cs typeface="Times New Roman"/>
                      </a:endParaRPr>
                    </a:p>
                    <a:p>
                      <a:pPr marL="417830" marR="0" indent="-400050">
                        <a:lnSpc>
                          <a:spcPct val="115000"/>
                        </a:lnSpc>
                        <a:spcBef>
                          <a:spcPts val="0"/>
                        </a:spcBef>
                        <a:spcAft>
                          <a:spcPts val="0"/>
                        </a:spcAft>
                      </a:pPr>
                      <a:r>
                        <a:rPr lang="en-US" sz="1050" dirty="0">
                          <a:latin typeface="Arial"/>
                          <a:ea typeface="Calibri"/>
                          <a:cs typeface="Times New Roman"/>
                        </a:rPr>
                        <a:t>____   exams were arbitrary in material tested</a:t>
                      </a:r>
                      <a:endParaRPr lang="en-US" sz="1050" dirty="0">
                        <a:latin typeface="Calibri"/>
                        <a:ea typeface="Calibri"/>
                        <a:cs typeface="Times New Roman"/>
                      </a:endParaRPr>
                    </a:p>
                    <a:p>
                      <a:pPr marL="417830" marR="0" indent="-400050">
                        <a:lnSpc>
                          <a:spcPct val="115000"/>
                        </a:lnSpc>
                        <a:spcBef>
                          <a:spcPts val="0"/>
                        </a:spcBef>
                        <a:spcAft>
                          <a:spcPts val="0"/>
                        </a:spcAft>
                      </a:pPr>
                      <a:r>
                        <a:rPr lang="en-US" sz="1050" dirty="0">
                          <a:latin typeface="Arial"/>
                          <a:ea typeface="Calibri"/>
                          <a:cs typeface="Times New Roman"/>
                        </a:rPr>
                        <a:t>____   (other, describe below)</a:t>
                      </a:r>
                      <a:endParaRPr lang="en-US" sz="1050" dirty="0">
                        <a:latin typeface="Calibri"/>
                        <a:ea typeface="Calibri"/>
                        <a:cs typeface="Times New Roman"/>
                      </a:endParaRPr>
                    </a:p>
                  </a:txBody>
                  <a:tcPr marL="64056" marR="64056"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411480" marR="0" indent="-402590">
                        <a:lnSpc>
                          <a:spcPct val="115000"/>
                        </a:lnSpc>
                        <a:spcBef>
                          <a:spcPts val="0"/>
                        </a:spcBef>
                        <a:spcAft>
                          <a:spcPts val="0"/>
                        </a:spcAft>
                      </a:pPr>
                      <a:endParaRPr lang="en-US" sz="1050" dirty="0">
                        <a:latin typeface="Arial"/>
                        <a:ea typeface="Calibri"/>
                        <a:cs typeface="Times New Roman"/>
                      </a:endParaRPr>
                    </a:p>
                  </a:txBody>
                  <a:tcPr marL="64056" marR="64056" marT="0" marB="0">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marL="411480" marR="0" indent="-402590">
                        <a:lnSpc>
                          <a:spcPct val="115000"/>
                        </a:lnSpc>
                        <a:spcBef>
                          <a:spcPts val="0"/>
                        </a:spcBef>
                        <a:spcAft>
                          <a:spcPts val="0"/>
                        </a:spcAft>
                      </a:pPr>
                      <a:r>
                        <a:rPr lang="en-US" sz="1050" dirty="0">
                          <a:latin typeface="Arial"/>
                          <a:ea typeface="Calibri"/>
                          <a:cs typeface="Times New Roman"/>
                        </a:rPr>
                        <a:t>__X__   well organized and interesting presentations</a:t>
                      </a:r>
                      <a:endParaRPr lang="en-US" sz="1050" dirty="0">
                        <a:latin typeface="Calibri"/>
                        <a:ea typeface="Calibri"/>
                        <a:cs typeface="Times New Roman"/>
                      </a:endParaRPr>
                    </a:p>
                    <a:p>
                      <a:pPr marL="411480" marR="0" indent="-402590">
                        <a:lnSpc>
                          <a:spcPct val="115000"/>
                        </a:lnSpc>
                        <a:spcBef>
                          <a:spcPts val="0"/>
                        </a:spcBef>
                        <a:spcAft>
                          <a:spcPts val="0"/>
                        </a:spcAft>
                      </a:pPr>
                      <a:r>
                        <a:rPr lang="en-US" sz="1050" dirty="0">
                          <a:latin typeface="Arial"/>
                          <a:ea typeface="Calibri"/>
                          <a:cs typeface="Times New Roman"/>
                        </a:rPr>
                        <a:t>__X_   used appropriate multi-media technology</a:t>
                      </a:r>
                      <a:endParaRPr lang="en-US" sz="1050" dirty="0">
                        <a:latin typeface="Calibri"/>
                        <a:ea typeface="Calibri"/>
                        <a:cs typeface="Times New Roman"/>
                      </a:endParaRPr>
                    </a:p>
                    <a:p>
                      <a:pPr marL="411480" marR="0" indent="-402590">
                        <a:lnSpc>
                          <a:spcPct val="115000"/>
                        </a:lnSpc>
                        <a:spcBef>
                          <a:spcPts val="0"/>
                        </a:spcBef>
                        <a:spcAft>
                          <a:spcPts val="0"/>
                        </a:spcAft>
                      </a:pPr>
                      <a:r>
                        <a:rPr lang="en-US" sz="1050" dirty="0">
                          <a:latin typeface="Arial"/>
                          <a:ea typeface="Calibri"/>
                          <a:cs typeface="Times New Roman"/>
                        </a:rPr>
                        <a:t>__X_   assessed and updated materials at reasonable intervals</a:t>
                      </a:r>
                      <a:endParaRPr lang="en-US" sz="1050" dirty="0">
                        <a:latin typeface="Calibri"/>
                        <a:ea typeface="Calibri"/>
                        <a:cs typeface="Times New Roman"/>
                      </a:endParaRPr>
                    </a:p>
                    <a:p>
                      <a:pPr marL="411480" marR="0" indent="-402590">
                        <a:lnSpc>
                          <a:spcPct val="115000"/>
                        </a:lnSpc>
                        <a:spcBef>
                          <a:spcPts val="0"/>
                        </a:spcBef>
                        <a:spcAft>
                          <a:spcPts val="0"/>
                        </a:spcAft>
                      </a:pPr>
                      <a:r>
                        <a:rPr lang="en-US" sz="1050" dirty="0">
                          <a:latin typeface="Arial"/>
                          <a:ea typeface="Calibri"/>
                          <a:cs typeface="Times New Roman"/>
                        </a:rPr>
                        <a:t>__X_   provided help / answered questions in a professional fashion</a:t>
                      </a:r>
                      <a:endParaRPr lang="en-US" sz="1050" dirty="0">
                        <a:latin typeface="Calibri"/>
                        <a:ea typeface="Calibri"/>
                        <a:cs typeface="Times New Roman"/>
                      </a:endParaRPr>
                    </a:p>
                    <a:p>
                      <a:pPr marL="411480" marR="0" indent="-402590">
                        <a:lnSpc>
                          <a:spcPct val="115000"/>
                        </a:lnSpc>
                        <a:spcBef>
                          <a:spcPts val="0"/>
                        </a:spcBef>
                        <a:spcAft>
                          <a:spcPts val="0"/>
                        </a:spcAft>
                      </a:pPr>
                      <a:r>
                        <a:rPr lang="en-US" sz="1050" dirty="0">
                          <a:latin typeface="Arial"/>
                          <a:ea typeface="Calibri"/>
                          <a:cs typeface="Times New Roman"/>
                        </a:rPr>
                        <a:t>_X_  objectives were stated and  adhered to</a:t>
                      </a:r>
                      <a:endParaRPr lang="en-US" sz="1050" dirty="0">
                        <a:latin typeface="Calibri"/>
                        <a:ea typeface="Calibri"/>
                        <a:cs typeface="Times New Roman"/>
                      </a:endParaRPr>
                    </a:p>
                    <a:p>
                      <a:pPr marL="411480" marR="0" indent="-402590">
                        <a:lnSpc>
                          <a:spcPct val="115000"/>
                        </a:lnSpc>
                        <a:spcBef>
                          <a:spcPts val="0"/>
                        </a:spcBef>
                        <a:spcAft>
                          <a:spcPts val="0"/>
                        </a:spcAft>
                      </a:pPr>
                      <a:r>
                        <a:rPr lang="en-US" sz="1050" dirty="0">
                          <a:latin typeface="Arial"/>
                          <a:ea typeface="Calibri"/>
                          <a:cs typeface="Times New Roman"/>
                        </a:rPr>
                        <a:t>_X_   gave handouts and/or online access to materials from lectures, i.e. graphs, images, or bullet points</a:t>
                      </a:r>
                      <a:endParaRPr lang="en-US" sz="1050" dirty="0">
                        <a:latin typeface="Calibri"/>
                        <a:ea typeface="Calibri"/>
                        <a:cs typeface="Times New Roman"/>
                      </a:endParaRPr>
                    </a:p>
                    <a:p>
                      <a:pPr marL="411480" marR="0" indent="-402590">
                        <a:lnSpc>
                          <a:spcPct val="115000"/>
                        </a:lnSpc>
                        <a:spcBef>
                          <a:spcPts val="0"/>
                        </a:spcBef>
                        <a:spcAft>
                          <a:spcPts val="0"/>
                        </a:spcAft>
                      </a:pPr>
                      <a:r>
                        <a:rPr lang="en-US" sz="1050" dirty="0">
                          <a:latin typeface="Arial"/>
                          <a:ea typeface="Calibri"/>
                          <a:cs typeface="Times New Roman"/>
                        </a:rPr>
                        <a:t>__X_   exams tested the objectives and material presented</a:t>
                      </a:r>
                      <a:endParaRPr lang="en-US" sz="1050" dirty="0">
                        <a:latin typeface="Calibri"/>
                        <a:ea typeface="Calibri"/>
                        <a:cs typeface="Times New Roman"/>
                      </a:endParaRPr>
                    </a:p>
                  </a:txBody>
                  <a:tcPr marL="64056" marR="64056"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marL="422910" marR="0" indent="-402590">
                        <a:lnSpc>
                          <a:spcPct val="115000"/>
                        </a:lnSpc>
                        <a:spcBef>
                          <a:spcPts val="0"/>
                        </a:spcBef>
                        <a:spcAft>
                          <a:spcPts val="0"/>
                        </a:spcAft>
                      </a:pPr>
                      <a:endParaRPr lang="en-US" sz="1050" dirty="0">
                        <a:latin typeface="Arial"/>
                        <a:ea typeface="Calibri"/>
                        <a:cs typeface="Times New Roman"/>
                      </a:endParaRPr>
                    </a:p>
                  </a:txBody>
                  <a:tcPr marL="64056" marR="64056" marT="0" marB="0">
                    <a:lnL>
                      <a:noFill/>
                    </a:lnL>
                    <a:lnR>
                      <a:noFill/>
                    </a:lnR>
                    <a:lnT>
                      <a:noFill/>
                    </a:lnT>
                    <a:lnB w="12700" cap="flat" cmpd="sng" algn="ctr">
                      <a:solidFill>
                        <a:srgbClr val="000000"/>
                      </a:solidFill>
                      <a:prstDash val="solid"/>
                      <a:round/>
                      <a:headEnd type="none" w="med" len="med"/>
                      <a:tailEnd type="none" w="med" len="med"/>
                    </a:lnB>
                    <a:solidFill>
                      <a:srgbClr val="E6E6E6"/>
                    </a:solidFill>
                  </a:tcPr>
                </a:tc>
                <a:tc>
                  <a:txBody>
                    <a:bodyPr/>
                    <a:lstStyle/>
                    <a:p>
                      <a:pPr marL="422910" marR="0" indent="-402590">
                        <a:lnSpc>
                          <a:spcPct val="115000"/>
                        </a:lnSpc>
                        <a:spcBef>
                          <a:spcPts val="0"/>
                        </a:spcBef>
                        <a:spcAft>
                          <a:spcPts val="0"/>
                        </a:spcAft>
                      </a:pPr>
                      <a:r>
                        <a:rPr lang="en-US" sz="1050" dirty="0">
                          <a:latin typeface="Arial"/>
                          <a:ea typeface="Calibri"/>
                          <a:cs typeface="Times New Roman"/>
                        </a:rPr>
                        <a:t>_X_   developed and implemented curriculum for new course or clinical rotation</a:t>
                      </a:r>
                      <a:endParaRPr lang="en-US" sz="1050" dirty="0">
                        <a:latin typeface="Calibri"/>
                        <a:ea typeface="Calibri"/>
                        <a:cs typeface="Times New Roman"/>
                      </a:endParaRPr>
                    </a:p>
                    <a:p>
                      <a:pPr marL="421005" marR="0" indent="-402590">
                        <a:lnSpc>
                          <a:spcPct val="115000"/>
                        </a:lnSpc>
                        <a:spcBef>
                          <a:spcPts val="0"/>
                        </a:spcBef>
                        <a:spcAft>
                          <a:spcPts val="0"/>
                        </a:spcAft>
                      </a:pPr>
                      <a:r>
                        <a:rPr lang="en-US" sz="1050" dirty="0">
                          <a:latin typeface="Arial"/>
                          <a:ea typeface="Calibri"/>
                          <a:cs typeface="Times New Roman"/>
                        </a:rPr>
                        <a:t>____   annually upgraded material based on board scores, standards set by professional organizations, emerging concepts</a:t>
                      </a:r>
                      <a:endParaRPr lang="en-US" sz="1050" dirty="0">
                        <a:latin typeface="Calibri"/>
                        <a:ea typeface="Calibri"/>
                        <a:cs typeface="Times New Roman"/>
                      </a:endParaRPr>
                    </a:p>
                    <a:p>
                      <a:pPr marL="422910" marR="0" indent="-402590">
                        <a:lnSpc>
                          <a:spcPct val="115000"/>
                        </a:lnSpc>
                        <a:spcBef>
                          <a:spcPts val="0"/>
                        </a:spcBef>
                        <a:spcAft>
                          <a:spcPts val="0"/>
                        </a:spcAft>
                      </a:pPr>
                      <a:r>
                        <a:rPr lang="en-US" sz="1050" dirty="0">
                          <a:latin typeface="Arial"/>
                          <a:ea typeface="Calibri"/>
                          <a:cs typeface="Times New Roman"/>
                        </a:rPr>
                        <a:t>____   created student, residency or fellowship manuals for standard practice in division or department</a:t>
                      </a:r>
                      <a:endParaRPr lang="en-US" sz="1050" dirty="0">
                        <a:latin typeface="Calibri"/>
                        <a:ea typeface="Calibri"/>
                        <a:cs typeface="Times New Roman"/>
                      </a:endParaRPr>
                    </a:p>
                    <a:p>
                      <a:pPr marL="422910" marR="0" indent="-402590">
                        <a:lnSpc>
                          <a:spcPct val="115000"/>
                        </a:lnSpc>
                        <a:spcBef>
                          <a:spcPts val="0"/>
                        </a:spcBef>
                        <a:spcAft>
                          <a:spcPts val="0"/>
                        </a:spcAft>
                      </a:pPr>
                      <a:r>
                        <a:rPr lang="en-US" sz="1050" dirty="0">
                          <a:latin typeface="Arial"/>
                          <a:ea typeface="Calibri"/>
                          <a:cs typeface="Times New Roman"/>
                        </a:rPr>
                        <a:t>_X_   introduced novel and useful teaching tool(s) that require significant effort by faculty, i.e. DVD or web based tutorial.</a:t>
                      </a:r>
                      <a:endParaRPr lang="en-US" sz="1050" dirty="0">
                        <a:latin typeface="Calibri"/>
                        <a:ea typeface="Calibri"/>
                        <a:cs typeface="Times New Roman"/>
                      </a:endParaRPr>
                    </a:p>
                    <a:p>
                      <a:pPr marL="422910" marR="0" indent="-402590">
                        <a:lnSpc>
                          <a:spcPct val="115000"/>
                        </a:lnSpc>
                        <a:spcBef>
                          <a:spcPts val="0"/>
                        </a:spcBef>
                        <a:spcAft>
                          <a:spcPts val="0"/>
                        </a:spcAft>
                      </a:pPr>
                      <a:r>
                        <a:rPr lang="en-US" sz="1050" dirty="0">
                          <a:latin typeface="Arial"/>
                          <a:ea typeface="Calibri"/>
                          <a:cs typeface="Times New Roman"/>
                        </a:rPr>
                        <a:t>____   developed simulations or standardized patients and/ or implemented their use</a:t>
                      </a:r>
                      <a:endParaRPr lang="en-US" sz="1050" dirty="0">
                        <a:latin typeface="Calibri"/>
                        <a:ea typeface="Calibri"/>
                        <a:cs typeface="Times New Roman"/>
                      </a:endParaRPr>
                    </a:p>
                    <a:p>
                      <a:pPr marL="422910" marR="0" indent="-402590">
                        <a:lnSpc>
                          <a:spcPct val="115000"/>
                        </a:lnSpc>
                        <a:spcBef>
                          <a:spcPts val="0"/>
                        </a:spcBef>
                        <a:spcAft>
                          <a:spcPts val="0"/>
                        </a:spcAft>
                      </a:pPr>
                      <a:r>
                        <a:rPr lang="en-US" sz="1050" dirty="0">
                          <a:latin typeface="Arial"/>
                          <a:ea typeface="Calibri"/>
                          <a:cs typeface="Times New Roman"/>
                        </a:rPr>
                        <a:t>____   consistently sought out trainees that were struggling and provided additional instruction</a:t>
                      </a:r>
                      <a:endParaRPr lang="en-US" sz="1050" dirty="0">
                        <a:latin typeface="Calibri"/>
                        <a:ea typeface="Calibri"/>
                        <a:cs typeface="Times New Roman"/>
                      </a:endParaRPr>
                    </a:p>
                    <a:p>
                      <a:pPr marL="422910" marR="0" indent="-402590">
                        <a:lnSpc>
                          <a:spcPct val="115000"/>
                        </a:lnSpc>
                        <a:spcBef>
                          <a:spcPts val="0"/>
                        </a:spcBef>
                        <a:spcAft>
                          <a:spcPts val="0"/>
                        </a:spcAft>
                      </a:pPr>
                      <a:r>
                        <a:rPr lang="en-US" sz="1050" dirty="0">
                          <a:latin typeface="Arial"/>
                          <a:ea typeface="Calibri"/>
                          <a:cs typeface="Times New Roman"/>
                        </a:rPr>
                        <a:t>_X_  published or presented at national meeting on innovative teaching</a:t>
                      </a:r>
                      <a:endParaRPr lang="en-US" sz="1050" dirty="0">
                        <a:latin typeface="Calibri"/>
                        <a:ea typeface="Calibri"/>
                        <a:cs typeface="Times New Roman"/>
                      </a:endParaRPr>
                    </a:p>
                    <a:p>
                      <a:pPr marL="422910" marR="0" indent="-402590">
                        <a:lnSpc>
                          <a:spcPct val="115000"/>
                        </a:lnSpc>
                        <a:spcBef>
                          <a:spcPts val="0"/>
                        </a:spcBef>
                        <a:spcAft>
                          <a:spcPts val="0"/>
                        </a:spcAft>
                      </a:pPr>
                      <a:r>
                        <a:rPr lang="en-US" sz="1050" dirty="0">
                          <a:latin typeface="Arial"/>
                          <a:ea typeface="Calibri"/>
                          <a:cs typeface="Times New Roman"/>
                        </a:rPr>
                        <a:t>____   (other, describe below)</a:t>
                      </a:r>
                      <a:endParaRPr lang="en-US" sz="1050" dirty="0">
                        <a:latin typeface="Calibri"/>
                        <a:ea typeface="Calibri"/>
                        <a:cs typeface="Times New Roman"/>
                      </a:endParaRPr>
                    </a:p>
                  </a:txBody>
                  <a:tcPr marL="64056" marR="64056"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University of Tennessee</a:t>
            </a:r>
            <a:br>
              <a:rPr lang="en-US" sz="3200" dirty="0"/>
            </a:br>
            <a:r>
              <a:rPr lang="en-US" sz="3200" dirty="0"/>
              <a:t>Graduate School of Medicine</a:t>
            </a:r>
            <a:br>
              <a:rPr lang="en-US" sz="3200" dirty="0"/>
            </a:br>
            <a:r>
              <a:rPr lang="en-US" sz="3200" dirty="0"/>
              <a:t>Core Values</a:t>
            </a:r>
          </a:p>
        </p:txBody>
      </p:sp>
      <p:sp>
        <p:nvSpPr>
          <p:cNvPr id="3" name="Content Placeholder 2"/>
          <p:cNvSpPr>
            <a:spLocks noGrp="1"/>
          </p:cNvSpPr>
          <p:nvPr>
            <p:ph idx="1"/>
          </p:nvPr>
        </p:nvSpPr>
        <p:spPr/>
        <p:txBody>
          <a:bodyPr anchor="ctr"/>
          <a:lstStyle/>
          <a:p>
            <a:pPr eaLnBrk="1" hangingPunct="1">
              <a:defRPr/>
            </a:pPr>
            <a:r>
              <a:rPr lang="en-US" sz="2000" dirty="0"/>
              <a:t>To foster an innovative learning organization through the leadership of pre-eminent faculty</a:t>
            </a:r>
          </a:p>
          <a:p>
            <a:pPr eaLnBrk="1" hangingPunct="1">
              <a:defRPr/>
            </a:pPr>
            <a:r>
              <a:rPr lang="en-US" sz="2000" dirty="0"/>
              <a:t>To educate fellows, residents and students to provide competent, safe and compassionate healthcare</a:t>
            </a:r>
          </a:p>
          <a:p>
            <a:pPr eaLnBrk="1" hangingPunct="1">
              <a:defRPr/>
            </a:pPr>
            <a:r>
              <a:rPr lang="en-US" sz="2000" dirty="0"/>
              <a:t>To promote basic science and clinically  relevant research</a:t>
            </a:r>
          </a:p>
          <a:p>
            <a:pPr eaLnBrk="1" hangingPunct="1">
              <a:defRPr/>
            </a:pPr>
            <a:r>
              <a:rPr lang="en-US" sz="2000" dirty="0"/>
              <a:t>To cultivate physicians to be educational scholars, life long learners and informed consumers of clinical research</a:t>
            </a:r>
          </a:p>
          <a:p>
            <a:pPr eaLnBrk="1" hangingPunct="1">
              <a:defRPr/>
            </a:pPr>
            <a:r>
              <a:rPr lang="en-US" sz="2000" dirty="0"/>
              <a:t>To collaborate with our partners and community for shared responsibility</a:t>
            </a:r>
          </a:p>
          <a:p>
            <a:pPr eaLnBrk="1" hangingPunct="1">
              <a:lnSpc>
                <a:spcPct val="150000"/>
              </a:lnSpc>
              <a:defRPr/>
            </a:pPr>
            <a:endParaRPr lang="en-US"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rrowheads="1"/>
          </p:cNvSpPr>
          <p:nvPr>
            <p:ph type="title"/>
          </p:nvPr>
        </p:nvSpPr>
        <p:spPr>
          <a:xfrm>
            <a:off x="457200" y="457200"/>
            <a:ext cx="8229600" cy="1143000"/>
          </a:xfrm>
        </p:spPr>
        <p:txBody>
          <a:bodyPr/>
          <a:lstStyle/>
          <a:p>
            <a:pPr eaLnBrk="1" hangingPunct="1">
              <a:defRPr/>
            </a:pPr>
            <a:r>
              <a:rPr lang="en-US" sz="4000"/>
              <a:t>Mission - Scholarly Activity:</a:t>
            </a:r>
            <a:br>
              <a:rPr lang="en-US" sz="4000"/>
            </a:br>
            <a:r>
              <a:rPr lang="en-US" sz="2800"/>
              <a:t>Financial Expectations of Extramural Funding</a:t>
            </a:r>
          </a:p>
        </p:txBody>
      </p:sp>
      <p:sp>
        <p:nvSpPr>
          <p:cNvPr id="63491" name="Rectangle 3"/>
          <p:cNvSpPr>
            <a:spLocks noChangeArrowheads="1"/>
          </p:cNvSpPr>
          <p:nvPr/>
        </p:nvSpPr>
        <p:spPr bwMode="auto">
          <a:xfrm>
            <a:off x="685800" y="1752600"/>
            <a:ext cx="8077200" cy="45720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buFont typeface="Wingdings" pitchFamily="2" charset="2"/>
              <a:buNone/>
              <a:defRPr/>
            </a:pPr>
            <a:r>
              <a:rPr lang="en-US" sz="2400" dirty="0">
                <a:effectLst>
                  <a:outerShdw blurRad="38100" dist="38100" dir="2700000" algn="tl">
                    <a:srgbClr val="000000"/>
                  </a:outerShdw>
                </a:effectLst>
                <a:cs typeface="+mn-cs"/>
              </a:rPr>
              <a:t>If  &gt;</a:t>
            </a:r>
            <a:r>
              <a:rPr lang="en-US" sz="2400" b="1" dirty="0">
                <a:effectLst>
                  <a:outerShdw blurRad="38100" dist="38100" dir="2700000" algn="tl">
                    <a:srgbClr val="000000"/>
                  </a:outerShdw>
                </a:effectLst>
                <a:cs typeface="+mn-cs"/>
              </a:rPr>
              <a:t> </a:t>
            </a:r>
            <a:r>
              <a:rPr lang="en-US" sz="2400" dirty="0">
                <a:effectLst>
                  <a:outerShdw blurRad="38100" dist="38100" dir="2700000" algn="tl">
                    <a:srgbClr val="000000"/>
                  </a:outerShdw>
                </a:effectLst>
                <a:cs typeface="+mn-cs"/>
              </a:rPr>
              <a:t>50% scholarly activity, then:</a:t>
            </a:r>
          </a:p>
          <a:p>
            <a:pPr marL="342900" indent="-342900" eaLnBrk="1" hangingPunct="1">
              <a:spcBef>
                <a:spcPct val="20000"/>
              </a:spcBef>
              <a:buClr>
                <a:schemeClr val="hlink"/>
              </a:buClr>
              <a:buSzPct val="70000"/>
              <a:buFont typeface="Wingdings" pitchFamily="2" charset="2"/>
              <a:buChar char="n"/>
              <a:defRPr/>
            </a:pPr>
            <a:r>
              <a:rPr lang="en-US" sz="2000" dirty="0">
                <a:effectLst>
                  <a:outerShdw blurRad="38100" dist="38100" dir="2700000" algn="tl">
                    <a:srgbClr val="000000"/>
                  </a:outerShdw>
                </a:effectLst>
                <a:cs typeface="+mn-cs"/>
              </a:rPr>
              <a:t> support </a:t>
            </a:r>
            <a:r>
              <a:rPr lang="en-US" sz="2000" u="sng" dirty="0">
                <a:effectLst>
                  <a:outerShdw blurRad="38100" dist="38100" dir="2700000" algn="tl">
                    <a:srgbClr val="000000"/>
                  </a:outerShdw>
                </a:effectLst>
                <a:cs typeface="+mn-cs"/>
              </a:rPr>
              <a:t>&gt;</a:t>
            </a:r>
            <a:r>
              <a:rPr lang="en-US" sz="2000" dirty="0">
                <a:effectLst>
                  <a:outerShdw blurRad="38100" dist="38100" dir="2700000" algn="tl">
                    <a:srgbClr val="000000"/>
                  </a:outerShdw>
                </a:effectLst>
                <a:cs typeface="+mn-cs"/>
              </a:rPr>
              <a:t> yearly NIH R01 grant: direct cost ~150-200K/yr  </a:t>
            </a: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single grant or the sum of multiple grants</a:t>
            </a: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any extramural source acceptable</a:t>
            </a:r>
          </a:p>
          <a:p>
            <a:pPr marL="342900" indent="-342900" eaLnBrk="1" hangingPunct="1">
              <a:spcBef>
                <a:spcPct val="20000"/>
              </a:spcBef>
              <a:buClr>
                <a:schemeClr val="hlink"/>
              </a:buClr>
              <a:buSzPct val="70000"/>
              <a:buFont typeface="Wingdings" pitchFamily="2" charset="2"/>
              <a:buChar char="n"/>
              <a:defRPr/>
            </a:pPr>
            <a:r>
              <a:rPr lang="en-US" sz="2000" dirty="0">
                <a:effectLst>
                  <a:outerShdw blurRad="38100" dist="38100" dir="2700000" algn="tl">
                    <a:srgbClr val="000000"/>
                  </a:outerShdw>
                </a:effectLst>
                <a:cs typeface="+mn-cs"/>
              </a:rPr>
              <a:t>demonstrated ability to renew extramural grants or consistently secure research funds</a:t>
            </a:r>
          </a:p>
          <a:p>
            <a:pPr marL="342900" indent="-342900" eaLnBrk="1" hangingPunct="1">
              <a:spcBef>
                <a:spcPct val="20000"/>
              </a:spcBef>
              <a:buClr>
                <a:schemeClr val="hlink"/>
              </a:buClr>
              <a:buSzPct val="70000"/>
              <a:buFont typeface="Wingdings" pitchFamily="2" charset="2"/>
              <a:buChar char="n"/>
              <a:defRPr/>
            </a:pPr>
            <a:r>
              <a:rPr lang="en-US" sz="2000" dirty="0">
                <a:effectLst>
                  <a:outerShdw blurRad="38100" dist="38100" dir="2700000" algn="tl">
                    <a:srgbClr val="000000"/>
                  </a:outerShdw>
                </a:effectLst>
                <a:cs typeface="+mn-cs"/>
              </a:rPr>
              <a:t>principal investigator (PI) or co-PI or a Project Director for a Program Project</a:t>
            </a:r>
          </a:p>
          <a:p>
            <a:pPr marL="342900" indent="-342900" eaLnBrk="1" hangingPunct="1">
              <a:spcBef>
                <a:spcPct val="20000"/>
              </a:spcBef>
              <a:buClr>
                <a:schemeClr val="hlink"/>
              </a:buClr>
              <a:buSzPct val="70000"/>
              <a:buFont typeface="Wingdings" pitchFamily="2" charset="2"/>
              <a:buChar char="n"/>
              <a:defRPr/>
            </a:pPr>
            <a:r>
              <a:rPr lang="en-US" sz="2000" dirty="0">
                <a:effectLst>
                  <a:outerShdw blurRad="38100" dist="38100" dir="2700000" algn="tl">
                    <a:srgbClr val="000000"/>
                  </a:outerShdw>
                </a:effectLst>
                <a:cs typeface="+mn-cs"/>
              </a:rPr>
              <a:t>alternate to PI: collaborator on a number of grants with sum of the total effort designated on grants </a:t>
            </a:r>
            <a:r>
              <a:rPr lang="en-US" sz="2000" u="sng" dirty="0">
                <a:effectLst>
                  <a:outerShdw blurRad="38100" dist="38100" dir="2700000" algn="tl">
                    <a:srgbClr val="000000"/>
                  </a:outerShdw>
                </a:effectLst>
                <a:cs typeface="+mn-cs"/>
              </a:rPr>
              <a:t>&gt;</a:t>
            </a:r>
            <a:r>
              <a:rPr lang="en-US" sz="2000" dirty="0">
                <a:effectLst>
                  <a:outerShdw blurRad="38100" dist="38100" dir="2700000" algn="tl">
                    <a:srgbClr val="000000"/>
                  </a:outerShdw>
                </a:effectLst>
                <a:cs typeface="+mn-cs"/>
              </a:rPr>
              <a:t> agreed upon % effort for scholarly activity/research </a:t>
            </a:r>
          </a:p>
          <a:p>
            <a:pPr marL="342900" indent="-342900" eaLnBrk="1" hangingPunct="1">
              <a:spcBef>
                <a:spcPct val="20000"/>
              </a:spcBef>
              <a:buClr>
                <a:schemeClr val="hlink"/>
              </a:buClr>
              <a:buSzPct val="70000"/>
              <a:buFont typeface="Wingdings" pitchFamily="2" charset="2"/>
              <a:buChar char="n"/>
              <a:defRPr/>
            </a:pPr>
            <a:r>
              <a:rPr lang="en-US" sz="2000" dirty="0">
                <a:effectLst>
                  <a:outerShdw blurRad="38100" dist="38100" dir="2700000" algn="tl">
                    <a:srgbClr val="000000"/>
                  </a:outerShdw>
                </a:effectLst>
                <a:cs typeface="+mn-cs"/>
              </a:rPr>
              <a:t>If critical role with no designated % effort on grant, then Chair/Division Chief letter should note </a:t>
            </a:r>
          </a:p>
          <a:p>
            <a:pPr marL="342900" indent="-342900" eaLnBrk="1" hangingPunct="1">
              <a:spcBef>
                <a:spcPct val="20000"/>
              </a:spcBef>
              <a:buClr>
                <a:schemeClr val="hlink"/>
              </a:buClr>
              <a:buSzPct val="70000"/>
              <a:buFont typeface="Wingdings" pitchFamily="2" charset="2"/>
              <a:buNone/>
              <a:defRPr/>
            </a:pPr>
            <a:endParaRPr lang="en-US" sz="800" dirty="0">
              <a:effectLst>
                <a:outerShdw blurRad="38100" dist="38100" dir="2700000" algn="tl">
                  <a:srgbClr val="000000"/>
                </a:outerShdw>
              </a:effectLst>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rrowheads="1"/>
          </p:cNvSpPr>
          <p:nvPr>
            <p:ph type="title"/>
          </p:nvPr>
        </p:nvSpPr>
        <p:spPr>
          <a:xfrm>
            <a:off x="457200" y="304800"/>
            <a:ext cx="8229600" cy="1143000"/>
          </a:xfrm>
        </p:spPr>
        <p:txBody>
          <a:bodyPr/>
          <a:lstStyle/>
          <a:p>
            <a:pPr eaLnBrk="1" hangingPunct="1">
              <a:defRPr/>
            </a:pPr>
            <a:r>
              <a:rPr lang="en-US" sz="4000" dirty="0"/>
              <a:t>Quantity and quality of publications</a:t>
            </a:r>
            <a:r>
              <a:rPr lang="en-US" sz="2800" dirty="0"/>
              <a:t> </a:t>
            </a:r>
          </a:p>
        </p:txBody>
      </p:sp>
      <p:sp>
        <p:nvSpPr>
          <p:cNvPr id="68611" name="Rectangle 3"/>
          <p:cNvSpPr>
            <a:spLocks noChangeArrowheads="1"/>
          </p:cNvSpPr>
          <p:nvPr/>
        </p:nvSpPr>
        <p:spPr bwMode="auto">
          <a:xfrm>
            <a:off x="685800" y="1447800"/>
            <a:ext cx="8077200" cy="4419600"/>
          </a:xfrm>
          <a:prstGeom prst="rect">
            <a:avLst/>
          </a:prstGeom>
          <a:noFill/>
          <a:ln w="9525">
            <a:noFill/>
            <a:miter lim="800000"/>
            <a:headEnd/>
            <a:tailEnd/>
          </a:ln>
          <a:effectLst/>
        </p:spPr>
        <p:txBody>
          <a:bodyPr/>
          <a:lstStyle/>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Pub count made over time in rank</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All should list UTHSC as affiliated institution.</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If &gt;50% research effort, then should be first or last author on majority of pubs.</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Tenure Track: </a:t>
            </a:r>
            <a:r>
              <a:rPr lang="en-US" sz="2000" dirty="0">
                <a:effectLst>
                  <a:outerShdw blurRad="38100" dist="38100" dir="2700000" algn="tl">
                    <a:srgbClr val="000000"/>
                  </a:outerShdw>
                </a:effectLst>
                <a:cs typeface="+mn-cs"/>
              </a:rPr>
              <a:t>peer reviewed journals, journal Impact Factor &gt;1.0, citation history of pubs &gt;3 years old should be &gt; 0-1</a:t>
            </a: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Non-tenure track: </a:t>
            </a:r>
            <a:r>
              <a:rPr lang="en-US" sz="2000" dirty="0">
                <a:effectLst>
                  <a:outerShdw blurRad="38100" dist="38100" dir="2700000" algn="tl">
                    <a:srgbClr val="000000"/>
                  </a:outerShdw>
                </a:effectLst>
                <a:cs typeface="+mn-cs"/>
              </a:rPr>
              <a:t>peer reviewed journals and scholarly works such as textbook chapters, monographs etc</a:t>
            </a:r>
            <a:r>
              <a:rPr lang="en-US" sz="2400" dirty="0">
                <a:effectLst>
                  <a:outerShdw blurRad="38100" dist="38100" dir="2700000" algn="tl">
                    <a:srgbClr val="000000"/>
                  </a:outerShdw>
                </a:effectLst>
                <a:cs typeface="+mn-cs"/>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rrowheads="1"/>
          </p:cNvSpPr>
          <p:nvPr>
            <p:ph type="title"/>
          </p:nvPr>
        </p:nvSpPr>
        <p:spPr/>
        <p:txBody>
          <a:bodyPr/>
          <a:lstStyle/>
          <a:p>
            <a:pPr eaLnBrk="1" hangingPunct="1">
              <a:defRPr/>
            </a:pPr>
            <a:r>
              <a:rPr lang="en-US" sz="4000"/>
              <a:t>Mission – Scholarly Activity:</a:t>
            </a:r>
            <a:br>
              <a:rPr lang="en-US" sz="4000"/>
            </a:br>
            <a:r>
              <a:rPr lang="en-US" sz="2800"/>
              <a:t>Quantity and quality of publications</a:t>
            </a:r>
            <a:r>
              <a:rPr lang="en-US" sz="4000"/>
              <a:t> </a:t>
            </a:r>
          </a:p>
        </p:txBody>
      </p:sp>
      <p:graphicFrame>
        <p:nvGraphicFramePr>
          <p:cNvPr id="65662" name="Group 126"/>
          <p:cNvGraphicFramePr>
            <a:graphicFrameLocks noGrp="1"/>
          </p:cNvGraphicFramePr>
          <p:nvPr>
            <p:ph idx="1"/>
          </p:nvPr>
        </p:nvGraphicFramePr>
        <p:xfrm>
          <a:off x="381000" y="1676400"/>
          <a:ext cx="8229600" cy="3929118"/>
        </p:xfrm>
        <a:graphic>
          <a:graphicData uri="http://schemas.openxmlformats.org/drawingml/2006/table">
            <a:tbl>
              <a:tblPr/>
              <a:tblGrid>
                <a:gridCol w="3032125">
                  <a:extLst>
                    <a:ext uri="{9D8B030D-6E8A-4147-A177-3AD203B41FA5}">
                      <a16:colId xmlns:a16="http://schemas.microsoft.com/office/drawing/2014/main" val="20000"/>
                    </a:ext>
                  </a:extLst>
                </a:gridCol>
                <a:gridCol w="2454275">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730140">
                <a:tc gridSpan="3">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a:ln>
                            <a:noFill/>
                          </a:ln>
                          <a:solidFill>
                            <a:schemeClr val="tx1"/>
                          </a:solidFill>
                          <a:effectLst/>
                          <a:latin typeface="Times New Roman" pitchFamily="18" charset="0"/>
                          <a:ea typeface="Calibri" pitchFamily="34" charset="0"/>
                          <a:cs typeface="Times New Roman" pitchFamily="18" charset="0"/>
                        </a:rPr>
                        <a:t>Table 1.</a:t>
                      </a: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  Minimum expectations for publications.</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2292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Track</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Assistant to Associate Prof</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Associate Prof to Full Prof</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2292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Non-tenure (clinicians, teachers)</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2</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5</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2292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Non-tenure (researchers)</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5</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10</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014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Tenure</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5</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ea typeface="Calibri" pitchFamily="34" charset="0"/>
                          <a:cs typeface="Times New Roman" pitchFamily="18" charset="0"/>
                        </a:rPr>
                        <a:t>10</a:t>
                      </a:r>
                      <a:endParaRPr kumimoji="0" lang="en-US" sz="2400" b="0" i="0" u="none" strike="noStrike" cap="none" normalizeH="0" baseline="0">
                        <a:ln>
                          <a:noFill/>
                        </a:ln>
                        <a:solidFill>
                          <a:schemeClr val="tx1"/>
                        </a:solidFill>
                        <a:effectLst/>
                        <a:latin typeface="Arial" pitchFamily="34" charset="0"/>
                        <a:ea typeface="Calibri" pitchFamily="34" charset="0"/>
                        <a:cs typeface="Times New Roman" pitchFamily="18" charset="0"/>
                      </a:endParaRPr>
                    </a:p>
                  </a:txBody>
                  <a:tcPr marT="45713" marB="45713" anchor="ctr" horzOverflow="overflow">
                    <a:lnL w="12700" cap="flat" cmpd="sng" algn="ctr">
                      <a:solidFill>
                        <a:schemeClr val="hlink"/>
                      </a:solidFill>
                      <a:prstDash val="solid"/>
                      <a:round/>
                      <a:headEnd type="none" w="med" len="med"/>
                      <a:tailEnd type="none" w="med" len="med"/>
                    </a:lnL>
                    <a:lnR w="12700" cap="flat" cmpd="sng" algn="ctr">
                      <a:solidFill>
                        <a:schemeClr val="hlink"/>
                      </a:solidFill>
                      <a:prstDash val="solid"/>
                      <a:round/>
                      <a:headEnd type="none" w="med" len="med"/>
                      <a:tailEnd type="none" w="med" len="med"/>
                    </a:lnR>
                    <a:lnT w="12700" cap="flat" cmpd="sng" algn="ctr">
                      <a:solidFill>
                        <a:schemeClr val="hlink"/>
                      </a:solidFill>
                      <a:prstDash val="solid"/>
                      <a:round/>
                      <a:headEnd type="none" w="med" len="med"/>
                      <a:tailEnd type="none" w="med" len="med"/>
                    </a:lnT>
                    <a:lnB w="12700" cap="flat" cmpd="sng" algn="ctr">
                      <a:solidFill>
                        <a:schemeClr val="hlink"/>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Rot="1" noChangeArrowheads="1"/>
          </p:cNvSpPr>
          <p:nvPr>
            <p:ph type="title"/>
          </p:nvPr>
        </p:nvSpPr>
        <p:spPr>
          <a:xfrm>
            <a:off x="457200" y="457200"/>
            <a:ext cx="8229600" cy="1143000"/>
          </a:xfrm>
        </p:spPr>
        <p:txBody>
          <a:bodyPr/>
          <a:lstStyle/>
          <a:p>
            <a:pPr eaLnBrk="1" hangingPunct="1">
              <a:defRPr/>
            </a:pPr>
            <a:r>
              <a:rPr lang="en-US" sz="4000" dirty="0"/>
              <a:t>Mission - Service:</a:t>
            </a:r>
            <a:br>
              <a:rPr lang="en-US" sz="4000" dirty="0"/>
            </a:br>
            <a:endParaRPr lang="en-US" sz="2800" dirty="0"/>
          </a:p>
        </p:txBody>
      </p:sp>
      <p:sp>
        <p:nvSpPr>
          <p:cNvPr id="5" name="Rectangle 3"/>
          <p:cNvSpPr>
            <a:spLocks noChangeArrowheads="1"/>
          </p:cNvSpPr>
          <p:nvPr/>
        </p:nvSpPr>
        <p:spPr bwMode="auto">
          <a:xfrm>
            <a:off x="685800" y="1219200"/>
            <a:ext cx="8077200" cy="5410200"/>
          </a:xfrm>
          <a:prstGeom prst="rect">
            <a:avLst/>
          </a:prstGeom>
          <a:noFill/>
          <a:ln w="9525">
            <a:noFill/>
            <a:miter lim="800000"/>
            <a:headEnd/>
            <a:tailEnd/>
          </a:ln>
          <a:effectLst/>
        </p:spPr>
        <p:txBody>
          <a:bodyPr/>
          <a:lstStyle/>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Institutional: </a:t>
            </a:r>
            <a:r>
              <a:rPr lang="en-US" sz="2000" dirty="0">
                <a:effectLst>
                  <a:outerShdw blurRad="38100" dist="38100" dir="2700000" algn="tl">
                    <a:srgbClr val="000000"/>
                  </a:outerShdw>
                </a:effectLst>
                <a:cs typeface="+mn-cs"/>
              </a:rPr>
              <a:t>as participant, chair, organizer, level of commitment?</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Department, College, UTHSC Committees/Service</a:t>
            </a:r>
          </a:p>
          <a:p>
            <a:pPr marL="800100" lvl="1" indent="-342900" eaLnBrk="1" hangingPunct="1">
              <a:spcAft>
                <a:spcPct val="30000"/>
              </a:spcAft>
              <a:buClr>
                <a:schemeClr val="accent6"/>
              </a:buClr>
              <a:buSzPct val="100000"/>
              <a:defRPr/>
            </a:pPr>
            <a:endParaRPr lang="en-US" sz="800" dirty="0">
              <a:effectLst>
                <a:outerShdw blurRad="38100" dist="38100" dir="2700000" algn="tl">
                  <a:srgbClr val="000000"/>
                </a:outerShdw>
              </a:effectLst>
              <a:cs typeface="+mn-cs"/>
            </a:endParaRP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Professional: </a:t>
            </a:r>
            <a:r>
              <a:rPr lang="en-US" sz="2000" dirty="0">
                <a:effectLst>
                  <a:outerShdw blurRad="38100" dist="38100" dir="2700000" algn="tl">
                    <a:srgbClr val="000000"/>
                  </a:outerShdw>
                </a:effectLst>
                <a:cs typeface="+mn-cs"/>
              </a:rPr>
              <a:t>role?</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local or national organizations</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review for journals</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grant review: ad hoc versus regular member</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role as medical or scientific expert for government or board</a:t>
            </a:r>
          </a:p>
          <a:p>
            <a:pPr marL="800100" lvl="1" indent="-342900" eaLnBrk="1" hangingPunct="1">
              <a:spcAft>
                <a:spcPct val="30000"/>
              </a:spcAft>
              <a:buClr>
                <a:schemeClr val="accent6"/>
              </a:buClr>
              <a:buSzPct val="100000"/>
              <a:defRPr/>
            </a:pPr>
            <a:endParaRPr lang="en-US" sz="800" dirty="0">
              <a:effectLst>
                <a:outerShdw blurRad="38100" dist="38100" dir="2700000" algn="tl">
                  <a:srgbClr val="000000"/>
                </a:outerShdw>
              </a:effectLst>
              <a:cs typeface="+mn-cs"/>
            </a:endParaRPr>
          </a:p>
          <a:p>
            <a:pPr marL="342900" indent="-342900" eaLnBrk="1" hangingPunct="1">
              <a:spcAft>
                <a:spcPct val="30000"/>
              </a:spcAft>
              <a:buClr>
                <a:srgbClr val="FFFF00"/>
              </a:buClr>
              <a:buSzPct val="100000"/>
              <a:buFont typeface="Wingdings" pitchFamily="2" charset="2"/>
              <a:buChar char="§"/>
              <a:defRPr/>
            </a:pPr>
            <a:r>
              <a:rPr lang="en-US" sz="2400" dirty="0">
                <a:effectLst>
                  <a:outerShdw blurRad="38100" dist="38100" dir="2700000" algn="tl">
                    <a:srgbClr val="000000"/>
                  </a:outerShdw>
                </a:effectLst>
                <a:cs typeface="+mn-cs"/>
              </a:rPr>
              <a:t>Community: </a:t>
            </a:r>
            <a:r>
              <a:rPr lang="en-US" sz="2000" dirty="0">
                <a:effectLst>
                  <a:outerShdw blurRad="38100" dist="38100" dir="2700000" algn="tl">
                    <a:srgbClr val="000000"/>
                  </a:outerShdw>
                </a:effectLst>
                <a:cs typeface="+mn-cs"/>
              </a:rPr>
              <a:t>participated or organized?</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community health initiatives </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health-related presentations to local groups</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K-12 activities in area schools (i.e. health fairs, science fair)</a:t>
            </a:r>
          </a:p>
          <a:p>
            <a:pPr marL="800100" lvl="1" indent="-342900" eaLnBrk="1" hangingPunct="1">
              <a:spcAft>
                <a:spcPct val="30000"/>
              </a:spcAft>
              <a:buClr>
                <a:schemeClr val="accent6"/>
              </a:buClr>
              <a:buSzPct val="100000"/>
              <a:buFont typeface="Wingdings" pitchFamily="2" charset="2"/>
              <a:buChar char="§"/>
              <a:defRPr/>
            </a:pPr>
            <a:r>
              <a:rPr lang="en-US" sz="2000" dirty="0">
                <a:effectLst>
                  <a:outerShdw blurRad="38100" dist="38100" dir="2700000" algn="tl">
                    <a:srgbClr val="000000"/>
                  </a:outerShdw>
                </a:effectLst>
                <a:cs typeface="+mn-cs"/>
              </a:rPr>
              <a:t>research/training/teaching opportunities to local students/teachers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rrowheads="1"/>
          </p:cNvSpPr>
          <p:nvPr>
            <p:ph type="title"/>
          </p:nvPr>
        </p:nvSpPr>
        <p:spPr>
          <a:xfrm>
            <a:off x="457200" y="457200"/>
            <a:ext cx="8229600" cy="1143000"/>
          </a:xfrm>
        </p:spPr>
        <p:txBody>
          <a:bodyPr/>
          <a:lstStyle/>
          <a:p>
            <a:pPr eaLnBrk="1" hangingPunct="1">
              <a:defRPr/>
            </a:pPr>
            <a:r>
              <a:rPr lang="en-US" sz="4000"/>
              <a:t>Mission - Clinical Service: </a:t>
            </a:r>
            <a:br>
              <a:rPr lang="en-US" sz="4000"/>
            </a:br>
            <a:r>
              <a:rPr lang="en-US" sz="3200"/>
              <a:t>Quantity and Quality of Patient Care</a:t>
            </a:r>
            <a:r>
              <a:rPr lang="en-US" sz="4000"/>
              <a:t> </a:t>
            </a:r>
          </a:p>
        </p:txBody>
      </p:sp>
      <p:sp>
        <p:nvSpPr>
          <p:cNvPr id="61443" name="Rectangle 3"/>
          <p:cNvSpPr>
            <a:spLocks noChangeArrowheads="1"/>
          </p:cNvSpPr>
          <p:nvPr/>
        </p:nvSpPr>
        <p:spPr bwMode="auto">
          <a:xfrm>
            <a:off x="1371600" y="1905000"/>
            <a:ext cx="6400800" cy="44196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buFont typeface="Wingdings" pitchFamily="2" charset="2"/>
              <a:buChar char="n"/>
              <a:defRPr/>
            </a:pPr>
            <a:r>
              <a:rPr lang="en-US" sz="2400" b="1" dirty="0">
                <a:effectLst>
                  <a:outerShdw blurRad="38100" dist="38100" dir="2700000" algn="tl">
                    <a:srgbClr val="000000"/>
                  </a:outerShdw>
                </a:effectLst>
                <a:cs typeface="+mn-cs"/>
              </a:rPr>
              <a:t>Quantity:</a:t>
            </a:r>
            <a:r>
              <a:rPr lang="en-US" sz="3200" b="1" dirty="0">
                <a:effectLst>
                  <a:outerShdw blurRad="38100" dist="38100" dir="2700000" algn="tl">
                    <a:srgbClr val="000000"/>
                  </a:outerShdw>
                </a:effectLst>
                <a:cs typeface="+mn-cs"/>
              </a:rPr>
              <a:t>  </a:t>
            </a:r>
            <a:endParaRPr lang="en-US" sz="3200" dirty="0">
              <a:effectLst>
                <a:outerShdw blurRad="38100" dist="38100" dir="2700000" algn="tl">
                  <a:srgbClr val="000000"/>
                </a:outerShdw>
              </a:effectLst>
              <a:cs typeface="+mn-cs"/>
            </a:endParaRP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achieving greater than 75% of depart/division set RVU</a:t>
            </a: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Chair / Division Chief letter of recommendation must address if RVU target was met</a:t>
            </a:r>
            <a:r>
              <a:rPr lang="en-US" sz="2800" dirty="0">
                <a:effectLst>
                  <a:outerShdw blurRad="38100" dist="38100" dir="2700000" algn="tl">
                    <a:srgbClr val="000000"/>
                  </a:outerShdw>
                </a:effectLst>
                <a:cs typeface="+mn-cs"/>
              </a:rPr>
              <a:t>	</a:t>
            </a:r>
            <a:endParaRPr lang="en-US" sz="2800" b="1" dirty="0">
              <a:effectLst>
                <a:outerShdw blurRad="38100" dist="38100" dir="2700000" algn="tl">
                  <a:srgbClr val="000000"/>
                </a:outerShdw>
              </a:effectLst>
              <a:cs typeface="+mn-cs"/>
            </a:endParaRPr>
          </a:p>
          <a:p>
            <a:pPr marL="342900" indent="-342900" eaLnBrk="1" hangingPunct="1">
              <a:spcBef>
                <a:spcPct val="20000"/>
              </a:spcBef>
              <a:buClr>
                <a:schemeClr val="hlink"/>
              </a:buClr>
              <a:buSzPct val="70000"/>
              <a:buFont typeface="Wingdings" pitchFamily="2" charset="2"/>
              <a:buChar char="n"/>
              <a:defRPr/>
            </a:pPr>
            <a:r>
              <a:rPr lang="en-US" sz="2400" b="1" dirty="0">
                <a:effectLst>
                  <a:outerShdw blurRad="38100" dist="38100" dir="2700000" algn="tl">
                    <a:srgbClr val="000000"/>
                  </a:outerShdw>
                </a:effectLst>
                <a:cs typeface="+mn-cs"/>
              </a:rPr>
              <a:t>Quality:</a:t>
            </a:r>
            <a:r>
              <a:rPr lang="en-US" sz="3200" dirty="0">
                <a:effectLst>
                  <a:outerShdw blurRad="38100" dist="38100" dir="2700000" algn="tl">
                    <a:srgbClr val="000000"/>
                  </a:outerShdw>
                </a:effectLst>
                <a:cs typeface="+mn-cs"/>
              </a:rPr>
              <a:t> </a:t>
            </a:r>
            <a:r>
              <a:rPr lang="en-US" sz="2400" dirty="0">
                <a:effectLst>
                  <a:outerShdw blurRad="38100" dist="38100" dir="2700000" algn="tl">
                    <a:srgbClr val="000000"/>
                  </a:outerShdw>
                </a:effectLst>
                <a:cs typeface="+mn-cs"/>
              </a:rPr>
              <a:t>examples</a:t>
            </a: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extent of referrals</a:t>
            </a: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reputation of clinical abilities - faculty is said to be the “go-to” physician</a:t>
            </a:r>
            <a:r>
              <a:rPr lang="en-US" sz="2800" dirty="0">
                <a:effectLst>
                  <a:outerShdw blurRad="38100" dist="38100" dir="2700000" algn="tl">
                    <a:srgbClr val="000000"/>
                  </a:outerShdw>
                </a:effectLst>
                <a:cs typeface="+mn-cs"/>
              </a:rPr>
              <a:t> </a:t>
            </a:r>
          </a:p>
          <a:p>
            <a:pPr marL="742950" lvl="1" indent="-285750" eaLnBrk="1" hangingPunct="1">
              <a:spcBef>
                <a:spcPct val="20000"/>
              </a:spcBef>
              <a:buClr>
                <a:schemeClr val="accent2"/>
              </a:buClr>
              <a:buSzPct val="70000"/>
              <a:buFont typeface="Wingdings" pitchFamily="2" charset="2"/>
              <a:buChar char="n"/>
              <a:defRPr/>
            </a:pPr>
            <a:endParaRPr lang="en-US" sz="2000" dirty="0">
              <a:effectLst>
                <a:outerShdw blurRad="38100" dist="38100" dir="2700000" algn="tl">
                  <a:srgbClr val="000000"/>
                </a:outerShdw>
              </a:effectLst>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4"/>
          <p:cNvPicPr>
            <a:picLocks noGrp="1" noChangeAspect="1" noChangeArrowheads="1"/>
          </p:cNvPicPr>
          <p:nvPr>
            <p:ph/>
          </p:nvPr>
        </p:nvPicPr>
        <p:blipFill>
          <a:blip r:embed="rId3" cstate="print">
            <a:extLst>
              <a:ext uri="{28A0092B-C50C-407E-A947-70E740481C1C}">
                <a14:useLocalDpi xmlns:a14="http://schemas.microsoft.com/office/drawing/2010/main" val="0"/>
              </a:ext>
            </a:extLst>
          </a:blip>
          <a:srcRect/>
          <a:stretch>
            <a:fillRect/>
          </a:stretch>
        </p:blipFill>
        <p:spPr>
          <a:xfrm>
            <a:off x="228600" y="1066800"/>
            <a:ext cx="8763000" cy="5562600"/>
          </a:xfrm>
        </p:spPr>
      </p:pic>
      <p:sp>
        <p:nvSpPr>
          <p:cNvPr id="51203" name="Text Box 6"/>
          <p:cNvSpPr txBox="1">
            <a:spLocks noChangeArrowheads="1"/>
          </p:cNvSpPr>
          <p:nvPr/>
        </p:nvSpPr>
        <p:spPr bwMode="auto">
          <a:xfrm>
            <a:off x="1447800" y="457200"/>
            <a:ext cx="62087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Lucida Sans Unicode" panose="020B0602030504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Lucida Sans Unicode" panose="020B0602030504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Lucida Sans Unicode" panose="020B0602030504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Lucida Sans Unicode" panose="020B0602030504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9pPr>
          </a:lstStyle>
          <a:p>
            <a:pPr>
              <a:spcBef>
                <a:spcPct val="0"/>
              </a:spcBef>
              <a:buClrTx/>
              <a:buSzTx/>
              <a:buFontTx/>
              <a:buNone/>
            </a:pPr>
            <a:r>
              <a:rPr lang="en-US" altLang="en-US" sz="2400" b="1">
                <a:latin typeface="Times New Roman" panose="02020603050405020304" pitchFamily="18" charset="0"/>
              </a:rPr>
              <a:t>Patient Care:</a:t>
            </a:r>
            <a:r>
              <a:rPr lang="en-US" altLang="en-US" sz="1800" b="1">
                <a:latin typeface="Times New Roman" panose="02020603050405020304" pitchFamily="18" charset="0"/>
              </a:rPr>
              <a:t>  A.  Productivity/Patient Load/Scheduling:</a:t>
            </a:r>
            <a:r>
              <a:rPr lang="en-US" altLang="en-US" sz="1800">
                <a:latin typeface="Times New Roman" panose="02020603050405020304" pitchFamily="18" charset="0"/>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pPr eaLnBrk="1" hangingPunct="1">
              <a:defRPr/>
            </a:pPr>
            <a:r>
              <a:rPr lang="en-US"/>
              <a:t>Metrics</a:t>
            </a:r>
          </a:p>
        </p:txBody>
      </p:sp>
      <p:sp>
        <p:nvSpPr>
          <p:cNvPr id="24579" name="Rectangle 3"/>
          <p:cNvSpPr>
            <a:spLocks noGrp="1" noChangeArrowheads="1"/>
          </p:cNvSpPr>
          <p:nvPr>
            <p:ph type="body" idx="1"/>
          </p:nvPr>
        </p:nvSpPr>
        <p:spPr/>
        <p:txBody>
          <a:bodyPr/>
          <a:lstStyle/>
          <a:p>
            <a:pPr eaLnBrk="1" hangingPunct="1">
              <a:lnSpc>
                <a:spcPct val="90000"/>
              </a:lnSpc>
              <a:defRPr/>
            </a:pPr>
            <a:r>
              <a:rPr lang="en-US"/>
              <a:t>Point system based on meeting/not meeting benchmarks</a:t>
            </a:r>
          </a:p>
          <a:p>
            <a:pPr eaLnBrk="1" hangingPunct="1">
              <a:lnSpc>
                <a:spcPct val="90000"/>
              </a:lnSpc>
              <a:defRPr/>
            </a:pPr>
            <a:r>
              <a:rPr lang="en-US"/>
              <a:t>Distribution of % effort important to calculation.  </a:t>
            </a:r>
            <a:r>
              <a:rPr lang="en-US" sz="2000"/>
              <a:t>Four missions: Teaching, Clinical Care, Scholarly Activity/Research, Service</a:t>
            </a:r>
          </a:p>
          <a:p>
            <a:pPr eaLnBrk="1" hangingPunct="1">
              <a:lnSpc>
                <a:spcPct val="90000"/>
              </a:lnSpc>
              <a:defRPr/>
            </a:pPr>
            <a:r>
              <a:rPr lang="en-US"/>
              <a:t>Benchmarks listed in survey tool or checklist</a:t>
            </a:r>
          </a:p>
          <a:p>
            <a:pPr eaLnBrk="1" hangingPunct="1">
              <a:lnSpc>
                <a:spcPct val="90000"/>
              </a:lnSpc>
              <a:defRPr/>
            </a:pPr>
            <a:r>
              <a:rPr lang="en-US"/>
              <a:t>No one person will hit all benchmarks</a:t>
            </a:r>
          </a:p>
          <a:p>
            <a:pPr eaLnBrk="1" hangingPunct="1">
              <a:lnSpc>
                <a:spcPct val="90000"/>
              </a:lnSpc>
              <a:defRPr/>
            </a:pPr>
            <a:r>
              <a:rPr lang="en-US"/>
              <a:t>Metrics and benchmarks are guidelines not absolute standards</a:t>
            </a:r>
          </a:p>
          <a:p>
            <a:pPr eaLnBrk="1" hangingPunct="1">
              <a:lnSpc>
                <a:spcPct val="90000"/>
              </a:lnSpc>
              <a:defRPr/>
            </a:pP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Metric Point requirements for Promotion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1114204"/>
              </p:ext>
            </p:extLst>
          </p:nvPr>
        </p:nvGraphicFramePr>
        <p:xfrm>
          <a:off x="457200" y="1494019"/>
          <a:ext cx="8229600" cy="5135383"/>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3668172881"/>
                    </a:ext>
                  </a:extLst>
                </a:gridCol>
                <a:gridCol w="4114800">
                  <a:extLst>
                    <a:ext uri="{9D8B030D-6E8A-4147-A177-3AD203B41FA5}">
                      <a16:colId xmlns:a16="http://schemas.microsoft.com/office/drawing/2014/main" val="1347515477"/>
                    </a:ext>
                  </a:extLst>
                </a:gridCol>
              </a:tblGrid>
              <a:tr h="986185">
                <a:tc>
                  <a:txBody>
                    <a:bodyPr/>
                    <a:lstStyle/>
                    <a:p>
                      <a:r>
                        <a:rPr lang="en-US" sz="2400" dirty="0"/>
                        <a:t>              Rank</a:t>
                      </a:r>
                    </a:p>
                  </a:txBody>
                  <a:tcPr/>
                </a:tc>
                <a:tc>
                  <a:txBody>
                    <a:bodyPr/>
                    <a:lstStyle/>
                    <a:p>
                      <a:r>
                        <a:rPr lang="en-US" sz="2400" dirty="0"/>
                        <a:t>            Points</a:t>
                      </a:r>
                    </a:p>
                    <a:p>
                      <a:endParaRPr lang="en-US" sz="2400" dirty="0"/>
                    </a:p>
                  </a:txBody>
                  <a:tcPr/>
                </a:tc>
                <a:extLst>
                  <a:ext uri="{0D108BD9-81ED-4DB2-BD59-A6C34878D82A}">
                    <a16:rowId xmlns:a16="http://schemas.microsoft.com/office/drawing/2014/main" val="386418243"/>
                  </a:ext>
                </a:extLst>
              </a:tr>
              <a:tr h="772314">
                <a:tc>
                  <a:txBody>
                    <a:bodyPr/>
                    <a:lstStyle/>
                    <a:p>
                      <a:r>
                        <a:rPr lang="en-US" sz="2400" dirty="0"/>
                        <a:t>Assistant Professor</a:t>
                      </a:r>
                    </a:p>
                  </a:txBody>
                  <a:tcPr/>
                </a:tc>
                <a:tc>
                  <a:txBody>
                    <a:bodyPr/>
                    <a:lstStyle/>
                    <a:p>
                      <a:endParaRPr lang="en-US" sz="1800" dirty="0"/>
                    </a:p>
                    <a:p>
                      <a:r>
                        <a:rPr lang="en-US" sz="1800" baseline="0" dirty="0"/>
                        <a:t>                     </a:t>
                      </a:r>
                      <a:r>
                        <a:rPr lang="en-US" sz="2400" dirty="0"/>
                        <a:t>                   </a:t>
                      </a:r>
                    </a:p>
                  </a:txBody>
                  <a:tcPr/>
                </a:tc>
                <a:extLst>
                  <a:ext uri="{0D108BD9-81ED-4DB2-BD59-A6C34878D82A}">
                    <a16:rowId xmlns:a16="http://schemas.microsoft.com/office/drawing/2014/main" val="511455643"/>
                  </a:ext>
                </a:extLst>
              </a:tr>
              <a:tr h="1059942">
                <a:tc>
                  <a:txBody>
                    <a:bodyPr/>
                    <a:lstStyle/>
                    <a:p>
                      <a:r>
                        <a:rPr lang="en-US" sz="2400" dirty="0"/>
                        <a:t>     Non-clinical</a:t>
                      </a:r>
                    </a:p>
                  </a:txBody>
                  <a:tcPr/>
                </a:tc>
                <a:tc>
                  <a:txBody>
                    <a:bodyPr/>
                    <a:lstStyle/>
                    <a:p>
                      <a:endParaRPr lang="en-US" sz="2000" dirty="0"/>
                    </a:p>
                    <a:p>
                      <a:r>
                        <a:rPr lang="en-US" sz="1800" dirty="0"/>
                        <a:t>                   3.5</a:t>
                      </a:r>
                    </a:p>
                    <a:p>
                      <a:endParaRPr lang="en-US" sz="2400" dirty="0"/>
                    </a:p>
                  </a:txBody>
                  <a:tcPr/>
                </a:tc>
                <a:extLst>
                  <a:ext uri="{0D108BD9-81ED-4DB2-BD59-A6C34878D82A}">
                    <a16:rowId xmlns:a16="http://schemas.microsoft.com/office/drawing/2014/main" val="2069383844"/>
                  </a:ext>
                </a:extLst>
              </a:tr>
              <a:tr h="772314">
                <a:tc>
                  <a:txBody>
                    <a:bodyPr/>
                    <a:lstStyle/>
                    <a:p>
                      <a:r>
                        <a:rPr lang="en-US" sz="2400" baseline="0" dirty="0"/>
                        <a:t>     Clinical</a:t>
                      </a:r>
                      <a:endParaRPr lang="en-US" sz="2400" dirty="0"/>
                    </a:p>
                  </a:txBody>
                  <a:tcPr/>
                </a:tc>
                <a:tc>
                  <a:txBody>
                    <a:bodyPr/>
                    <a:lstStyle/>
                    <a:p>
                      <a:endParaRPr lang="en-US" dirty="0"/>
                    </a:p>
                    <a:p>
                      <a:r>
                        <a:rPr lang="en-US" dirty="0"/>
                        <a:t>                    4.0</a:t>
                      </a:r>
                    </a:p>
                  </a:txBody>
                  <a:tcPr/>
                </a:tc>
                <a:extLst>
                  <a:ext uri="{0D108BD9-81ED-4DB2-BD59-A6C34878D82A}">
                    <a16:rowId xmlns:a16="http://schemas.microsoft.com/office/drawing/2014/main" val="2635720222"/>
                  </a:ext>
                </a:extLst>
              </a:tr>
              <a:tr h="772314">
                <a:tc>
                  <a:txBody>
                    <a:bodyPr/>
                    <a:lstStyle/>
                    <a:p>
                      <a:r>
                        <a:rPr lang="en-US" sz="2400" dirty="0"/>
                        <a:t>Associate Professor</a:t>
                      </a:r>
                    </a:p>
                  </a:txBody>
                  <a:tcPr/>
                </a:tc>
                <a:tc>
                  <a:txBody>
                    <a:bodyPr/>
                    <a:lstStyle/>
                    <a:p>
                      <a:endParaRPr lang="en-US" dirty="0"/>
                    </a:p>
                    <a:p>
                      <a:r>
                        <a:rPr lang="en-US" dirty="0"/>
                        <a:t>                    </a:t>
                      </a:r>
                      <a:r>
                        <a:rPr lang="en-US" baseline="0" dirty="0"/>
                        <a:t>6.0</a:t>
                      </a:r>
                      <a:endParaRPr lang="en-US" dirty="0"/>
                    </a:p>
                  </a:txBody>
                  <a:tcPr/>
                </a:tc>
                <a:extLst>
                  <a:ext uri="{0D108BD9-81ED-4DB2-BD59-A6C34878D82A}">
                    <a16:rowId xmlns:a16="http://schemas.microsoft.com/office/drawing/2014/main" val="507622140"/>
                  </a:ext>
                </a:extLst>
              </a:tr>
              <a:tr h="772314">
                <a:tc>
                  <a:txBody>
                    <a:bodyPr/>
                    <a:lstStyle/>
                    <a:p>
                      <a:r>
                        <a:rPr lang="en-US" sz="2400" dirty="0"/>
                        <a:t>Professor</a:t>
                      </a:r>
                    </a:p>
                  </a:txBody>
                  <a:tcPr/>
                </a:tc>
                <a:tc>
                  <a:txBody>
                    <a:bodyPr/>
                    <a:lstStyle/>
                    <a:p>
                      <a:endParaRPr lang="en-US" dirty="0"/>
                    </a:p>
                    <a:p>
                      <a:r>
                        <a:rPr lang="en-US" dirty="0"/>
                        <a:t>                    7.5</a:t>
                      </a:r>
                    </a:p>
                  </a:txBody>
                  <a:tcPr/>
                </a:tc>
                <a:extLst>
                  <a:ext uri="{0D108BD9-81ED-4DB2-BD59-A6C34878D82A}">
                    <a16:rowId xmlns:a16="http://schemas.microsoft.com/office/drawing/2014/main" val="1659568073"/>
                  </a:ext>
                </a:extLst>
              </a:tr>
            </a:tbl>
          </a:graphicData>
        </a:graphic>
      </p:graphicFrame>
    </p:spTree>
    <p:extLst>
      <p:ext uri="{BB962C8B-B14F-4D97-AF65-F5344CB8AC3E}">
        <p14:creationId xmlns:p14="http://schemas.microsoft.com/office/powerpoint/2010/main" val="1857911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sz="2400" dirty="0"/>
              <a:t>Guidance for Assessment of Publication Productivity</a:t>
            </a:r>
          </a:p>
        </p:txBody>
      </p:sp>
      <p:sp>
        <p:nvSpPr>
          <p:cNvPr id="3" name="Content Placeholder 2"/>
          <p:cNvSpPr>
            <a:spLocks noGrp="1"/>
          </p:cNvSpPr>
          <p:nvPr>
            <p:ph idx="1"/>
          </p:nvPr>
        </p:nvSpPr>
        <p:spPr/>
        <p:txBody>
          <a:bodyPr/>
          <a:lstStyle/>
          <a:p>
            <a:r>
              <a:rPr lang="en-US" sz="2400" dirty="0"/>
              <a:t>Requirements from the UTHSC establish a minimal level of publication productivity for consideration of academic advancement.</a:t>
            </a:r>
          </a:p>
          <a:p>
            <a:r>
              <a:rPr lang="en-US" sz="2400" dirty="0"/>
              <a:t>Recommendations for an appropriate measure of the quality and quantity of publications needed.</a:t>
            </a:r>
          </a:p>
          <a:p>
            <a:r>
              <a:rPr lang="en-US" sz="2400" dirty="0"/>
              <a:t>Publication Review Committee guidelines</a:t>
            </a:r>
          </a:p>
          <a:p>
            <a:r>
              <a:rPr lang="en-US" sz="2400" dirty="0"/>
              <a:t>H-Index of articles determined by higher of Scopus or Web of Science indices.</a:t>
            </a:r>
          </a:p>
          <a:p>
            <a:r>
              <a:rPr lang="en-US" sz="2400" dirty="0"/>
              <a:t>Total publications considered.</a:t>
            </a:r>
          </a:p>
          <a:p>
            <a:r>
              <a:rPr lang="en-US" sz="2400" dirty="0"/>
              <a:t>5 – year Power score for measure of recent activity.</a:t>
            </a:r>
          </a:p>
          <a:p>
            <a:endParaRPr lang="en-US" sz="2400" dirty="0"/>
          </a:p>
        </p:txBody>
      </p:sp>
    </p:spTree>
    <p:extLst>
      <p:ext uri="{BB962C8B-B14F-4D97-AF65-F5344CB8AC3E}">
        <p14:creationId xmlns:p14="http://schemas.microsoft.com/office/powerpoint/2010/main" val="1229728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Recommended Metric Values for Promotion of Tenured and Research Faculty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94775887"/>
              </p:ext>
            </p:extLst>
          </p:nvPr>
        </p:nvGraphicFramePr>
        <p:xfrm>
          <a:off x="457200" y="1981200"/>
          <a:ext cx="8229600" cy="42672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590126662"/>
                    </a:ext>
                  </a:extLst>
                </a:gridCol>
                <a:gridCol w="2057400">
                  <a:extLst>
                    <a:ext uri="{9D8B030D-6E8A-4147-A177-3AD203B41FA5}">
                      <a16:colId xmlns:a16="http://schemas.microsoft.com/office/drawing/2014/main" val="3951453425"/>
                    </a:ext>
                  </a:extLst>
                </a:gridCol>
                <a:gridCol w="2057400">
                  <a:extLst>
                    <a:ext uri="{9D8B030D-6E8A-4147-A177-3AD203B41FA5}">
                      <a16:colId xmlns:a16="http://schemas.microsoft.com/office/drawing/2014/main" val="3932300545"/>
                    </a:ext>
                  </a:extLst>
                </a:gridCol>
                <a:gridCol w="2057400">
                  <a:extLst>
                    <a:ext uri="{9D8B030D-6E8A-4147-A177-3AD203B41FA5}">
                      <a16:colId xmlns:a16="http://schemas.microsoft.com/office/drawing/2014/main" val="1612002490"/>
                    </a:ext>
                  </a:extLst>
                </a:gridCol>
              </a:tblGrid>
              <a:tr h="1066800">
                <a:tc>
                  <a:txBody>
                    <a:bodyPr/>
                    <a:lstStyle/>
                    <a:p>
                      <a:endParaRPr lang="en-US" dirty="0"/>
                    </a:p>
                    <a:p>
                      <a:r>
                        <a:rPr lang="en-US" dirty="0"/>
                        <a:t>Metric</a:t>
                      </a:r>
                    </a:p>
                  </a:txBody>
                  <a:tcPr/>
                </a:tc>
                <a:tc>
                  <a:txBody>
                    <a:bodyPr/>
                    <a:lstStyle/>
                    <a:p>
                      <a:endParaRPr lang="en-US" dirty="0"/>
                    </a:p>
                    <a:p>
                      <a:r>
                        <a:rPr lang="en-US" dirty="0"/>
                        <a:t>Assistant Professor</a:t>
                      </a:r>
                    </a:p>
                  </a:txBody>
                  <a:tcPr/>
                </a:tc>
                <a:tc>
                  <a:txBody>
                    <a:bodyPr/>
                    <a:lstStyle/>
                    <a:p>
                      <a:endParaRPr lang="en-US" dirty="0"/>
                    </a:p>
                    <a:p>
                      <a:r>
                        <a:rPr lang="en-US" dirty="0"/>
                        <a:t>Associate Professor</a:t>
                      </a:r>
                    </a:p>
                  </a:txBody>
                  <a:tcPr/>
                </a:tc>
                <a:tc>
                  <a:txBody>
                    <a:bodyPr/>
                    <a:lstStyle/>
                    <a:p>
                      <a:endParaRPr lang="en-US" dirty="0"/>
                    </a:p>
                    <a:p>
                      <a:r>
                        <a:rPr lang="en-US" dirty="0"/>
                        <a:t>Professor</a:t>
                      </a:r>
                    </a:p>
                    <a:p>
                      <a:endParaRPr lang="en-US" dirty="0"/>
                    </a:p>
                  </a:txBody>
                  <a:tcPr/>
                </a:tc>
                <a:extLst>
                  <a:ext uri="{0D108BD9-81ED-4DB2-BD59-A6C34878D82A}">
                    <a16:rowId xmlns:a16="http://schemas.microsoft.com/office/drawing/2014/main" val="2942797392"/>
                  </a:ext>
                </a:extLst>
              </a:tr>
              <a:tr h="1066800">
                <a:tc>
                  <a:txBody>
                    <a:bodyPr/>
                    <a:lstStyle/>
                    <a:p>
                      <a:endParaRPr lang="en-US" dirty="0"/>
                    </a:p>
                    <a:p>
                      <a:r>
                        <a:rPr lang="en-US" dirty="0"/>
                        <a:t>H-index</a:t>
                      </a:r>
                    </a:p>
                  </a:txBody>
                  <a:tcPr/>
                </a:tc>
                <a:tc>
                  <a:txBody>
                    <a:bodyPr/>
                    <a:lstStyle/>
                    <a:p>
                      <a:endParaRPr lang="en-US" dirty="0"/>
                    </a:p>
                    <a:p>
                      <a:r>
                        <a:rPr lang="en-US" dirty="0"/>
                        <a:t>        </a:t>
                      </a:r>
                      <a:r>
                        <a:rPr lang="en-US" baseline="0" dirty="0"/>
                        <a:t>  </a:t>
                      </a:r>
                      <a:r>
                        <a:rPr lang="en-US" sz="2400" baseline="0" dirty="0"/>
                        <a:t>2</a:t>
                      </a:r>
                      <a:endParaRPr lang="en-US" dirty="0"/>
                    </a:p>
                  </a:txBody>
                  <a:tcPr/>
                </a:tc>
                <a:tc>
                  <a:txBody>
                    <a:bodyPr/>
                    <a:lstStyle/>
                    <a:p>
                      <a:endParaRPr lang="en-US" dirty="0"/>
                    </a:p>
                    <a:p>
                      <a:r>
                        <a:rPr lang="en-US" dirty="0"/>
                        <a:t>          </a:t>
                      </a:r>
                      <a:r>
                        <a:rPr lang="en-US" sz="2400" dirty="0"/>
                        <a:t>8</a:t>
                      </a:r>
                      <a:endParaRPr lang="en-US" dirty="0"/>
                    </a:p>
                  </a:txBody>
                  <a:tcPr/>
                </a:tc>
                <a:tc>
                  <a:txBody>
                    <a:bodyPr/>
                    <a:lstStyle/>
                    <a:p>
                      <a:endParaRPr lang="en-US" dirty="0"/>
                    </a:p>
                    <a:p>
                      <a:r>
                        <a:rPr lang="en-US" dirty="0"/>
                        <a:t>         </a:t>
                      </a:r>
                      <a:r>
                        <a:rPr lang="en-US" sz="2400" dirty="0"/>
                        <a:t>15</a:t>
                      </a:r>
                      <a:endParaRPr lang="en-US" dirty="0"/>
                    </a:p>
                  </a:txBody>
                  <a:tcPr/>
                </a:tc>
                <a:extLst>
                  <a:ext uri="{0D108BD9-81ED-4DB2-BD59-A6C34878D82A}">
                    <a16:rowId xmlns:a16="http://schemas.microsoft.com/office/drawing/2014/main" val="1683777867"/>
                  </a:ext>
                </a:extLst>
              </a:tr>
              <a:tr h="1066800">
                <a:tc>
                  <a:txBody>
                    <a:bodyPr/>
                    <a:lstStyle/>
                    <a:p>
                      <a:endParaRPr lang="en-US" dirty="0"/>
                    </a:p>
                    <a:p>
                      <a:r>
                        <a:rPr lang="en-US" dirty="0"/>
                        <a:t>Total</a:t>
                      </a:r>
                      <a:r>
                        <a:rPr lang="en-US" baseline="0" dirty="0"/>
                        <a:t> Publications</a:t>
                      </a:r>
                      <a:endParaRPr lang="en-US" dirty="0"/>
                    </a:p>
                  </a:txBody>
                  <a:tcPr/>
                </a:tc>
                <a:tc>
                  <a:txBody>
                    <a:bodyPr/>
                    <a:lstStyle/>
                    <a:p>
                      <a:endParaRPr lang="en-US" dirty="0"/>
                    </a:p>
                    <a:p>
                      <a:r>
                        <a:rPr lang="en-US" dirty="0"/>
                        <a:t>          </a:t>
                      </a:r>
                      <a:r>
                        <a:rPr lang="en-US" sz="2400" dirty="0"/>
                        <a:t>5</a:t>
                      </a:r>
                      <a:endParaRPr lang="en-US" dirty="0"/>
                    </a:p>
                  </a:txBody>
                  <a:tcPr/>
                </a:tc>
                <a:tc>
                  <a:txBody>
                    <a:bodyPr/>
                    <a:lstStyle/>
                    <a:p>
                      <a:endParaRPr lang="en-US" dirty="0"/>
                    </a:p>
                    <a:p>
                      <a:r>
                        <a:rPr lang="en-US" dirty="0"/>
                        <a:t>          </a:t>
                      </a:r>
                      <a:r>
                        <a:rPr lang="en-US" sz="2400" dirty="0"/>
                        <a:t>18</a:t>
                      </a:r>
                      <a:endParaRPr lang="en-US" dirty="0"/>
                    </a:p>
                  </a:txBody>
                  <a:tcPr/>
                </a:tc>
                <a:tc>
                  <a:txBody>
                    <a:bodyPr/>
                    <a:lstStyle/>
                    <a:p>
                      <a:endParaRPr lang="en-US" dirty="0"/>
                    </a:p>
                    <a:p>
                      <a:r>
                        <a:rPr lang="en-US" dirty="0"/>
                        <a:t>          </a:t>
                      </a:r>
                      <a:r>
                        <a:rPr lang="en-US" sz="2400" dirty="0"/>
                        <a:t>35</a:t>
                      </a:r>
                      <a:endParaRPr lang="en-US" dirty="0"/>
                    </a:p>
                  </a:txBody>
                  <a:tcPr/>
                </a:tc>
                <a:extLst>
                  <a:ext uri="{0D108BD9-81ED-4DB2-BD59-A6C34878D82A}">
                    <a16:rowId xmlns:a16="http://schemas.microsoft.com/office/drawing/2014/main" val="1775375994"/>
                  </a:ext>
                </a:extLst>
              </a:tr>
              <a:tr h="1066800">
                <a:tc>
                  <a:txBody>
                    <a:bodyPr/>
                    <a:lstStyle/>
                    <a:p>
                      <a:endParaRPr lang="en-US" dirty="0"/>
                    </a:p>
                    <a:p>
                      <a:r>
                        <a:rPr lang="en-US" dirty="0"/>
                        <a:t>5</a:t>
                      </a:r>
                      <a:r>
                        <a:rPr lang="en-US" baseline="0" dirty="0"/>
                        <a:t>-Year Power Score</a:t>
                      </a:r>
                      <a:endParaRPr lang="en-US" dirty="0"/>
                    </a:p>
                  </a:txBody>
                  <a:tcPr/>
                </a:tc>
                <a:tc>
                  <a:txBody>
                    <a:bodyPr/>
                    <a:lstStyle/>
                    <a:p>
                      <a:endParaRPr lang="en-US" dirty="0"/>
                    </a:p>
                    <a:p>
                      <a:r>
                        <a:rPr lang="en-US" dirty="0"/>
                        <a:t>          </a:t>
                      </a:r>
                      <a:r>
                        <a:rPr lang="en-US" sz="2400" dirty="0"/>
                        <a:t>10</a:t>
                      </a:r>
                      <a:endParaRPr lang="en-US" dirty="0"/>
                    </a:p>
                  </a:txBody>
                  <a:tcPr/>
                </a:tc>
                <a:tc>
                  <a:txBody>
                    <a:bodyPr/>
                    <a:lstStyle/>
                    <a:p>
                      <a:endParaRPr lang="en-US" dirty="0"/>
                    </a:p>
                    <a:p>
                      <a:r>
                        <a:rPr lang="en-US" dirty="0"/>
                        <a:t>          </a:t>
                      </a:r>
                      <a:r>
                        <a:rPr lang="en-US" sz="2400" dirty="0"/>
                        <a:t>20</a:t>
                      </a:r>
                      <a:endParaRPr lang="en-US" dirty="0"/>
                    </a:p>
                  </a:txBody>
                  <a:tcPr/>
                </a:tc>
                <a:tc>
                  <a:txBody>
                    <a:bodyPr/>
                    <a:lstStyle/>
                    <a:p>
                      <a:endParaRPr lang="en-US" dirty="0"/>
                    </a:p>
                    <a:p>
                      <a:r>
                        <a:rPr lang="en-US" dirty="0"/>
                        <a:t>           </a:t>
                      </a:r>
                      <a:r>
                        <a:rPr lang="en-US" sz="2400" dirty="0"/>
                        <a:t>50</a:t>
                      </a:r>
                      <a:endParaRPr lang="en-US" dirty="0"/>
                    </a:p>
                  </a:txBody>
                  <a:tcPr/>
                </a:tc>
                <a:extLst>
                  <a:ext uri="{0D108BD9-81ED-4DB2-BD59-A6C34878D82A}">
                    <a16:rowId xmlns:a16="http://schemas.microsoft.com/office/drawing/2014/main" val="2969897481"/>
                  </a:ext>
                </a:extLst>
              </a:tr>
            </a:tbl>
          </a:graphicData>
        </a:graphic>
      </p:graphicFrame>
    </p:spTree>
    <p:extLst>
      <p:ext uri="{BB962C8B-B14F-4D97-AF65-F5344CB8AC3E}">
        <p14:creationId xmlns:p14="http://schemas.microsoft.com/office/powerpoint/2010/main" val="1410628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381000" y="838200"/>
            <a:ext cx="8229600" cy="1143000"/>
          </a:xfrm>
        </p:spPr>
        <p:txBody>
          <a:bodyPr/>
          <a:lstStyle/>
          <a:p>
            <a:pPr algn="l" eaLnBrk="1" hangingPunct="1">
              <a:defRPr/>
            </a:pPr>
            <a:r>
              <a:rPr lang="en-US"/>
              <a:t>Policy:  </a:t>
            </a:r>
            <a:r>
              <a:rPr lang="en-US" sz="2400"/>
              <a:t>Faculty Affairs Website http://www.utmem.edu/Medicine/Acad_Affairs/Fac_Adm/</a:t>
            </a:r>
          </a:p>
        </p:txBody>
      </p:sp>
      <p:sp>
        <p:nvSpPr>
          <p:cNvPr id="6147" name="Rectangle 3"/>
          <p:cNvSpPr>
            <a:spLocks noGrp="1" noChangeArrowheads="1"/>
          </p:cNvSpPr>
          <p:nvPr>
            <p:ph type="body" idx="1"/>
          </p:nvPr>
        </p:nvSpPr>
        <p:spPr>
          <a:xfrm>
            <a:off x="457200" y="2667000"/>
            <a:ext cx="8229600" cy="3200400"/>
          </a:xfrm>
        </p:spPr>
        <p:txBody>
          <a:bodyPr/>
          <a:lstStyle/>
          <a:p>
            <a:pPr lvl="1" eaLnBrk="1" hangingPunct="1">
              <a:spcBef>
                <a:spcPct val="0"/>
              </a:spcBef>
              <a:buClr>
                <a:schemeClr val="hlink"/>
              </a:buClr>
              <a:buSzPct val="150000"/>
              <a:buFont typeface="Wingdings" panose="05000000000000000000" pitchFamily="2" charset="2"/>
              <a:buChar char="§"/>
              <a:defRPr/>
            </a:pPr>
            <a:r>
              <a:rPr lang="en-US" dirty="0"/>
              <a:t>Faculty Handbook - UTHSC policy</a:t>
            </a:r>
          </a:p>
          <a:p>
            <a:pPr lvl="1" eaLnBrk="1" hangingPunct="1">
              <a:spcBef>
                <a:spcPct val="0"/>
              </a:spcBef>
              <a:buClr>
                <a:schemeClr val="hlink"/>
              </a:buClr>
              <a:buSzPct val="150000"/>
              <a:buFont typeface="Wingdings" panose="05000000000000000000" pitchFamily="2" charset="2"/>
              <a:buChar char="§"/>
              <a:defRPr/>
            </a:pPr>
            <a:endParaRPr lang="en-US" sz="1200" dirty="0"/>
          </a:p>
          <a:p>
            <a:pPr lvl="1" eaLnBrk="1" hangingPunct="1">
              <a:spcBef>
                <a:spcPct val="0"/>
              </a:spcBef>
              <a:buClr>
                <a:schemeClr val="hlink"/>
              </a:buClr>
              <a:buSzPct val="150000"/>
              <a:buFont typeface="Wingdings" panose="05000000000000000000" pitchFamily="2" charset="2"/>
              <a:buChar char="§"/>
              <a:defRPr/>
            </a:pPr>
            <a:r>
              <a:rPr lang="en-US" dirty="0"/>
              <a:t>COM By-Laws –  COM policy</a:t>
            </a:r>
          </a:p>
          <a:p>
            <a:pPr lvl="1" eaLnBrk="1" hangingPunct="1">
              <a:spcBef>
                <a:spcPct val="0"/>
              </a:spcBef>
              <a:buClr>
                <a:schemeClr val="hlink"/>
              </a:buClr>
              <a:buSzPct val="150000"/>
              <a:buFont typeface="Wingdings" panose="05000000000000000000" pitchFamily="2" charset="2"/>
              <a:buChar char="§"/>
              <a:defRPr/>
            </a:pPr>
            <a:endParaRPr lang="en-US" sz="1400" dirty="0"/>
          </a:p>
          <a:p>
            <a:pPr lvl="1" eaLnBrk="1" hangingPunct="1">
              <a:spcBef>
                <a:spcPct val="0"/>
              </a:spcBef>
              <a:buClr>
                <a:schemeClr val="hlink"/>
              </a:buClr>
              <a:buSzPct val="150000"/>
              <a:buFont typeface="Wingdings" panose="05000000000000000000" pitchFamily="2" charset="2"/>
              <a:buChar char="§"/>
              <a:defRPr/>
            </a:pPr>
            <a:r>
              <a:rPr lang="en-US" dirty="0"/>
              <a:t>Insider’s Guide to Promotion in COM </a:t>
            </a:r>
          </a:p>
          <a:p>
            <a:pPr lvl="1" eaLnBrk="1" hangingPunct="1">
              <a:spcBef>
                <a:spcPct val="0"/>
              </a:spcBef>
              <a:buClr>
                <a:schemeClr val="hlink"/>
              </a:buClr>
              <a:buSzPct val="150000"/>
              <a:buFont typeface="Wingdings" panose="05000000000000000000" pitchFamily="2" charset="2"/>
              <a:buChar char="§"/>
              <a:defRPr/>
            </a:pPr>
            <a:endParaRPr lang="en-US" dirty="0"/>
          </a:p>
          <a:p>
            <a:pPr lvl="1" eaLnBrk="1" hangingPunct="1">
              <a:spcBef>
                <a:spcPct val="0"/>
              </a:spcBef>
              <a:buClr>
                <a:schemeClr val="hlink"/>
              </a:buClr>
              <a:buSzPct val="150000"/>
              <a:buFont typeface="Wingdings" panose="05000000000000000000" pitchFamily="2" charset="2"/>
              <a:buChar char="§"/>
              <a:defRPr/>
            </a:pPr>
            <a:r>
              <a:rPr lang="en-US" dirty="0"/>
              <a:t>Guidance for Publication Productivity at the GSM</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Recommended Metric Values for Promotion of Non-Tenure and Clinical-Educators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4229038"/>
              </p:ext>
            </p:extLst>
          </p:nvPr>
        </p:nvGraphicFramePr>
        <p:xfrm>
          <a:off x="457200" y="1752600"/>
          <a:ext cx="8229600" cy="457200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949123884"/>
                    </a:ext>
                  </a:extLst>
                </a:gridCol>
                <a:gridCol w="2057400">
                  <a:extLst>
                    <a:ext uri="{9D8B030D-6E8A-4147-A177-3AD203B41FA5}">
                      <a16:colId xmlns:a16="http://schemas.microsoft.com/office/drawing/2014/main" val="3814346816"/>
                    </a:ext>
                  </a:extLst>
                </a:gridCol>
                <a:gridCol w="2057400">
                  <a:extLst>
                    <a:ext uri="{9D8B030D-6E8A-4147-A177-3AD203B41FA5}">
                      <a16:colId xmlns:a16="http://schemas.microsoft.com/office/drawing/2014/main" val="966573341"/>
                    </a:ext>
                  </a:extLst>
                </a:gridCol>
                <a:gridCol w="2057400">
                  <a:extLst>
                    <a:ext uri="{9D8B030D-6E8A-4147-A177-3AD203B41FA5}">
                      <a16:colId xmlns:a16="http://schemas.microsoft.com/office/drawing/2014/main" val="2848176908"/>
                    </a:ext>
                  </a:extLst>
                </a:gridCol>
              </a:tblGrid>
              <a:tr h="1143000">
                <a:tc>
                  <a:txBody>
                    <a:bodyPr/>
                    <a:lstStyle/>
                    <a:p>
                      <a:endParaRPr lang="en-US" dirty="0"/>
                    </a:p>
                    <a:p>
                      <a:r>
                        <a:rPr lang="en-US" dirty="0"/>
                        <a:t>Metric</a:t>
                      </a:r>
                    </a:p>
                  </a:txBody>
                  <a:tcPr/>
                </a:tc>
                <a:tc>
                  <a:txBody>
                    <a:bodyPr/>
                    <a:lstStyle/>
                    <a:p>
                      <a:endParaRPr lang="en-US" dirty="0"/>
                    </a:p>
                    <a:p>
                      <a:r>
                        <a:rPr lang="en-US" dirty="0"/>
                        <a:t>Assistant Professor</a:t>
                      </a:r>
                    </a:p>
                  </a:txBody>
                  <a:tcPr/>
                </a:tc>
                <a:tc>
                  <a:txBody>
                    <a:bodyPr/>
                    <a:lstStyle/>
                    <a:p>
                      <a:endParaRPr lang="en-US" dirty="0"/>
                    </a:p>
                    <a:p>
                      <a:r>
                        <a:rPr lang="en-US" dirty="0"/>
                        <a:t>Associate Professor</a:t>
                      </a:r>
                    </a:p>
                  </a:txBody>
                  <a:tcPr/>
                </a:tc>
                <a:tc>
                  <a:txBody>
                    <a:bodyPr/>
                    <a:lstStyle/>
                    <a:p>
                      <a:endParaRPr lang="en-US" dirty="0"/>
                    </a:p>
                    <a:p>
                      <a:r>
                        <a:rPr lang="en-US" dirty="0"/>
                        <a:t>Professor</a:t>
                      </a:r>
                    </a:p>
                  </a:txBody>
                  <a:tcPr/>
                </a:tc>
                <a:extLst>
                  <a:ext uri="{0D108BD9-81ED-4DB2-BD59-A6C34878D82A}">
                    <a16:rowId xmlns:a16="http://schemas.microsoft.com/office/drawing/2014/main" val="3377240495"/>
                  </a:ext>
                </a:extLst>
              </a:tr>
              <a:tr h="1143000">
                <a:tc>
                  <a:txBody>
                    <a:bodyPr/>
                    <a:lstStyle/>
                    <a:p>
                      <a:endParaRPr lang="en-US" dirty="0"/>
                    </a:p>
                    <a:p>
                      <a:r>
                        <a:rPr lang="en-US" dirty="0"/>
                        <a:t>H-index</a:t>
                      </a:r>
                    </a:p>
                  </a:txBody>
                  <a:tcPr/>
                </a:tc>
                <a:tc>
                  <a:txBody>
                    <a:bodyPr/>
                    <a:lstStyle/>
                    <a:p>
                      <a:endParaRPr lang="en-US" dirty="0"/>
                    </a:p>
                    <a:p>
                      <a:r>
                        <a:rPr lang="en-US" sz="2400" dirty="0"/>
                        <a:t>        N/A</a:t>
                      </a:r>
                    </a:p>
                  </a:txBody>
                  <a:tcPr/>
                </a:tc>
                <a:tc>
                  <a:txBody>
                    <a:bodyPr/>
                    <a:lstStyle/>
                    <a:p>
                      <a:endParaRPr lang="en-US" dirty="0"/>
                    </a:p>
                    <a:p>
                      <a:r>
                        <a:rPr lang="en-US" dirty="0"/>
                        <a:t>         </a:t>
                      </a:r>
                      <a:r>
                        <a:rPr lang="en-US" sz="2400" dirty="0"/>
                        <a:t>6</a:t>
                      </a:r>
                      <a:endParaRPr lang="en-US" dirty="0"/>
                    </a:p>
                  </a:txBody>
                  <a:tcPr/>
                </a:tc>
                <a:tc>
                  <a:txBody>
                    <a:bodyPr/>
                    <a:lstStyle/>
                    <a:p>
                      <a:endParaRPr lang="en-US" dirty="0"/>
                    </a:p>
                    <a:p>
                      <a:r>
                        <a:rPr lang="en-US" dirty="0"/>
                        <a:t>        </a:t>
                      </a:r>
                      <a:r>
                        <a:rPr lang="en-US" sz="2400" dirty="0"/>
                        <a:t>10</a:t>
                      </a:r>
                      <a:endParaRPr lang="en-US" dirty="0"/>
                    </a:p>
                  </a:txBody>
                  <a:tcPr/>
                </a:tc>
                <a:extLst>
                  <a:ext uri="{0D108BD9-81ED-4DB2-BD59-A6C34878D82A}">
                    <a16:rowId xmlns:a16="http://schemas.microsoft.com/office/drawing/2014/main" val="176902479"/>
                  </a:ext>
                </a:extLst>
              </a:tr>
              <a:tr h="1143000">
                <a:tc>
                  <a:txBody>
                    <a:bodyPr/>
                    <a:lstStyle/>
                    <a:p>
                      <a:endParaRPr lang="en-US" dirty="0"/>
                    </a:p>
                    <a:p>
                      <a:r>
                        <a:rPr lang="en-US" dirty="0"/>
                        <a:t>Total Publications</a:t>
                      </a:r>
                    </a:p>
                  </a:txBody>
                  <a:tcPr/>
                </a:tc>
                <a:tc>
                  <a:txBody>
                    <a:bodyPr/>
                    <a:lstStyle/>
                    <a:p>
                      <a:endParaRPr lang="en-US" dirty="0"/>
                    </a:p>
                    <a:p>
                      <a:r>
                        <a:rPr lang="en-US" dirty="0"/>
                        <a:t>          </a:t>
                      </a:r>
                      <a:r>
                        <a:rPr lang="en-US" sz="2400" dirty="0"/>
                        <a:t>3</a:t>
                      </a:r>
                      <a:endParaRPr lang="en-US" dirty="0"/>
                    </a:p>
                  </a:txBody>
                  <a:tcPr/>
                </a:tc>
                <a:tc>
                  <a:txBody>
                    <a:bodyPr/>
                    <a:lstStyle/>
                    <a:p>
                      <a:endParaRPr lang="en-US" dirty="0"/>
                    </a:p>
                    <a:p>
                      <a:r>
                        <a:rPr lang="en-US" dirty="0"/>
                        <a:t>         </a:t>
                      </a:r>
                      <a:r>
                        <a:rPr lang="en-US" sz="2400" dirty="0"/>
                        <a:t>10</a:t>
                      </a:r>
                      <a:r>
                        <a:rPr lang="en-US" dirty="0"/>
                        <a:t>       </a:t>
                      </a:r>
                    </a:p>
                  </a:txBody>
                  <a:tcPr/>
                </a:tc>
                <a:tc>
                  <a:txBody>
                    <a:bodyPr/>
                    <a:lstStyle/>
                    <a:p>
                      <a:endParaRPr lang="en-US" dirty="0"/>
                    </a:p>
                    <a:p>
                      <a:r>
                        <a:rPr lang="en-US" dirty="0"/>
                        <a:t>         </a:t>
                      </a:r>
                      <a:r>
                        <a:rPr lang="en-US" sz="2400" dirty="0"/>
                        <a:t>20</a:t>
                      </a:r>
                      <a:endParaRPr lang="en-US" dirty="0"/>
                    </a:p>
                  </a:txBody>
                  <a:tcPr/>
                </a:tc>
                <a:extLst>
                  <a:ext uri="{0D108BD9-81ED-4DB2-BD59-A6C34878D82A}">
                    <a16:rowId xmlns:a16="http://schemas.microsoft.com/office/drawing/2014/main" val="4186943199"/>
                  </a:ext>
                </a:extLst>
              </a:tr>
              <a:tr h="1143000">
                <a:tc>
                  <a:txBody>
                    <a:bodyPr/>
                    <a:lstStyle/>
                    <a:p>
                      <a:endParaRPr lang="en-US" dirty="0"/>
                    </a:p>
                    <a:p>
                      <a:r>
                        <a:rPr lang="en-US" dirty="0"/>
                        <a:t>5-Year Power Score</a:t>
                      </a:r>
                    </a:p>
                  </a:txBody>
                  <a:tcPr/>
                </a:tc>
                <a:tc>
                  <a:txBody>
                    <a:bodyPr/>
                    <a:lstStyle/>
                    <a:p>
                      <a:endParaRPr lang="en-US" dirty="0"/>
                    </a:p>
                    <a:p>
                      <a:r>
                        <a:rPr lang="en-US" dirty="0"/>
                        <a:t>          </a:t>
                      </a:r>
                      <a:r>
                        <a:rPr lang="en-US" sz="2400" dirty="0"/>
                        <a:t>5</a:t>
                      </a:r>
                      <a:endParaRPr lang="en-US" dirty="0"/>
                    </a:p>
                  </a:txBody>
                  <a:tcPr/>
                </a:tc>
                <a:tc>
                  <a:txBody>
                    <a:bodyPr/>
                    <a:lstStyle/>
                    <a:p>
                      <a:endParaRPr lang="en-US" dirty="0"/>
                    </a:p>
                    <a:p>
                      <a:r>
                        <a:rPr lang="en-US" dirty="0"/>
                        <a:t>          </a:t>
                      </a:r>
                      <a:r>
                        <a:rPr lang="en-US" sz="2400" dirty="0"/>
                        <a:t>10</a:t>
                      </a:r>
                      <a:r>
                        <a:rPr lang="en-US" dirty="0"/>
                        <a:t>    </a:t>
                      </a:r>
                    </a:p>
                  </a:txBody>
                  <a:tcPr/>
                </a:tc>
                <a:tc>
                  <a:txBody>
                    <a:bodyPr/>
                    <a:lstStyle/>
                    <a:p>
                      <a:endParaRPr lang="en-US" dirty="0"/>
                    </a:p>
                    <a:p>
                      <a:r>
                        <a:rPr lang="en-US" dirty="0"/>
                        <a:t>          </a:t>
                      </a:r>
                      <a:r>
                        <a:rPr lang="en-US" sz="2400" dirty="0"/>
                        <a:t>25</a:t>
                      </a:r>
                      <a:endParaRPr lang="en-US" dirty="0"/>
                    </a:p>
                    <a:p>
                      <a:r>
                        <a:rPr lang="en-US" dirty="0"/>
                        <a:t>          </a:t>
                      </a:r>
                    </a:p>
                  </a:txBody>
                  <a:tcPr/>
                </a:tc>
                <a:extLst>
                  <a:ext uri="{0D108BD9-81ED-4DB2-BD59-A6C34878D82A}">
                    <a16:rowId xmlns:a16="http://schemas.microsoft.com/office/drawing/2014/main" val="2670165167"/>
                  </a:ext>
                </a:extLst>
              </a:tr>
            </a:tbl>
          </a:graphicData>
        </a:graphic>
      </p:graphicFrame>
    </p:spTree>
    <p:extLst>
      <p:ext uri="{BB962C8B-B14F-4D97-AF65-F5344CB8AC3E}">
        <p14:creationId xmlns:p14="http://schemas.microsoft.com/office/powerpoint/2010/main" val="27845491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altLang="en-US" sz="3200"/>
              <a:t>Candidate’s Role in P &amp; T</a:t>
            </a:r>
          </a:p>
        </p:txBody>
      </p:sp>
      <p:sp>
        <p:nvSpPr>
          <p:cNvPr id="3" name="Content Placeholder 2"/>
          <p:cNvSpPr>
            <a:spLocks noGrp="1"/>
          </p:cNvSpPr>
          <p:nvPr>
            <p:ph idx="1"/>
          </p:nvPr>
        </p:nvSpPr>
        <p:spPr/>
        <p:txBody>
          <a:bodyPr/>
          <a:lstStyle/>
          <a:p>
            <a:pPr eaLnBrk="1" hangingPunct="1">
              <a:defRPr/>
            </a:pPr>
            <a:r>
              <a:rPr lang="en-US" sz="2400" dirty="0"/>
              <a:t>Faculty member prepares dossier</a:t>
            </a:r>
          </a:p>
          <a:p>
            <a:pPr eaLnBrk="1" hangingPunct="1">
              <a:defRPr/>
            </a:pPr>
            <a:r>
              <a:rPr lang="en-US" sz="2400" dirty="0"/>
              <a:t>Updated curriculum vitae in UT College of Medicine format</a:t>
            </a:r>
          </a:p>
          <a:p>
            <a:pPr eaLnBrk="1" hangingPunct="1">
              <a:defRPr/>
            </a:pPr>
            <a:r>
              <a:rPr lang="en-US" sz="2400" dirty="0"/>
              <a:t>Annual Accomplishments and Goals written by the candidate</a:t>
            </a:r>
          </a:p>
          <a:p>
            <a:pPr eaLnBrk="1" hangingPunct="1">
              <a:defRPr/>
            </a:pPr>
            <a:r>
              <a:rPr lang="en-US" sz="2400" dirty="0"/>
              <a:t>Summaries of Annual Performance and Reviews written by the Chair </a:t>
            </a:r>
          </a:p>
          <a:p>
            <a:pPr eaLnBrk="1" hangingPunct="1">
              <a:defRPr/>
            </a:pPr>
            <a:r>
              <a:rPr lang="en-US" sz="2400" dirty="0"/>
              <a:t>Request up to 6 Letters of Recommendation</a:t>
            </a:r>
          </a:p>
          <a:p>
            <a:pPr eaLnBrk="1" hangingPunct="1">
              <a:defRPr/>
            </a:pPr>
            <a:r>
              <a:rPr lang="en-US" sz="2400" dirty="0"/>
              <a:t>Other supporting documentation</a:t>
            </a:r>
          </a:p>
          <a:p>
            <a:pPr eaLnBrk="1" hangingPunct="1">
              <a:defRPr/>
            </a:pPr>
            <a:r>
              <a:rPr lang="en-US" sz="2400" dirty="0"/>
              <a:t>Play an active role and work with Department Chair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a:xfrm>
            <a:off x="457200" y="76200"/>
            <a:ext cx="8229600" cy="1143000"/>
          </a:xfrm>
        </p:spPr>
        <p:txBody>
          <a:bodyPr/>
          <a:lstStyle/>
          <a:p>
            <a:pPr eaLnBrk="1" hangingPunct="1">
              <a:defRPr/>
            </a:pPr>
            <a:r>
              <a:rPr lang="en-US" dirty="0"/>
              <a:t>Documentation beyond CV: </a:t>
            </a:r>
          </a:p>
        </p:txBody>
      </p:sp>
      <p:sp>
        <p:nvSpPr>
          <p:cNvPr id="11267" name="Rectangle 3"/>
          <p:cNvSpPr>
            <a:spLocks noGrp="1" noChangeArrowheads="1"/>
          </p:cNvSpPr>
          <p:nvPr>
            <p:ph type="body" idx="1"/>
          </p:nvPr>
        </p:nvSpPr>
        <p:spPr>
          <a:xfrm>
            <a:off x="381000" y="1219200"/>
            <a:ext cx="8382000" cy="5562600"/>
          </a:xfrm>
        </p:spPr>
        <p:txBody>
          <a:bodyPr/>
          <a:lstStyle/>
          <a:p>
            <a:pPr marL="609600" indent="-609600" eaLnBrk="1" hangingPunct="1">
              <a:spcAft>
                <a:spcPct val="20000"/>
              </a:spcAft>
              <a:defRPr/>
            </a:pPr>
            <a:r>
              <a:rPr lang="en-US" sz="2400" dirty="0"/>
              <a:t>Table Defining Clinical Activities - with details</a:t>
            </a:r>
          </a:p>
          <a:p>
            <a:pPr marL="609600" indent="-609600" eaLnBrk="1" hangingPunct="1">
              <a:spcAft>
                <a:spcPct val="20000"/>
              </a:spcAft>
              <a:defRPr/>
            </a:pPr>
            <a:r>
              <a:rPr lang="en-US" sz="2400" dirty="0"/>
              <a:t>Table Defining Educational Activities – with details</a:t>
            </a:r>
          </a:p>
          <a:p>
            <a:pPr marL="609600" indent="-609600" eaLnBrk="1" hangingPunct="1">
              <a:spcAft>
                <a:spcPct val="20000"/>
              </a:spcAft>
              <a:defRPr/>
            </a:pPr>
            <a:r>
              <a:rPr lang="en-US" sz="2400" dirty="0"/>
              <a:t>Student Evaluations - summary with sample comments </a:t>
            </a:r>
          </a:p>
          <a:p>
            <a:pPr marL="609600" indent="-609600" eaLnBrk="1" hangingPunct="1">
              <a:spcAft>
                <a:spcPct val="20000"/>
              </a:spcAft>
              <a:defRPr/>
            </a:pPr>
            <a:r>
              <a:rPr lang="en-US" sz="2400" dirty="0"/>
              <a:t>Statement Identifying Innovation </a:t>
            </a:r>
          </a:p>
          <a:p>
            <a:pPr marL="609600" indent="-609600" eaLnBrk="1" hangingPunct="1">
              <a:spcAft>
                <a:spcPct val="20000"/>
              </a:spcAft>
              <a:defRPr/>
            </a:pPr>
            <a:r>
              <a:rPr lang="en-US" sz="2400" dirty="0"/>
              <a:t>Table with Scores and History on Recently Applied for Grants </a:t>
            </a:r>
          </a:p>
          <a:p>
            <a:pPr marL="609600" indent="-609600" eaLnBrk="1" hangingPunct="1">
              <a:spcAft>
                <a:spcPct val="20000"/>
              </a:spcAft>
              <a:defRPr/>
            </a:pPr>
            <a:r>
              <a:rPr lang="en-US" sz="2400" dirty="0"/>
              <a:t>Table to Quantify Mentoring Ability – with details</a:t>
            </a:r>
          </a:p>
          <a:p>
            <a:pPr marL="609600" indent="-609600" eaLnBrk="1" hangingPunct="1">
              <a:spcAft>
                <a:spcPct val="20000"/>
              </a:spcAft>
              <a:defRPr/>
            </a:pPr>
            <a:r>
              <a:rPr lang="en-US" sz="2400" dirty="0"/>
              <a:t>Annual Evaluations </a:t>
            </a:r>
          </a:p>
          <a:p>
            <a:pPr marL="609600" indent="-609600" eaLnBrk="1" hangingPunct="1">
              <a:spcAft>
                <a:spcPct val="20000"/>
              </a:spcAft>
              <a:defRPr/>
            </a:pPr>
            <a:r>
              <a:rPr lang="en-US" sz="2400" dirty="0"/>
              <a:t>Table of Invited Talks – with details</a:t>
            </a:r>
          </a:p>
          <a:p>
            <a:pPr marL="609600" indent="-609600" eaLnBrk="1" hangingPunct="1">
              <a:spcAft>
                <a:spcPct val="20000"/>
              </a:spcAft>
              <a:defRPr/>
            </a:pPr>
            <a:r>
              <a:rPr lang="en-US" sz="2400" dirty="0"/>
              <a:t>Table of Collaborations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Preparation of Curriculum Vitae</a:t>
            </a:r>
          </a:p>
        </p:txBody>
      </p:sp>
      <p:sp>
        <p:nvSpPr>
          <p:cNvPr id="3" name="Content Placeholder 2"/>
          <p:cNvSpPr>
            <a:spLocks noGrp="1"/>
          </p:cNvSpPr>
          <p:nvPr>
            <p:ph idx="1"/>
          </p:nvPr>
        </p:nvSpPr>
        <p:spPr>
          <a:xfrm>
            <a:off x="457200" y="1295400"/>
            <a:ext cx="8229600" cy="4830763"/>
          </a:xfrm>
        </p:spPr>
        <p:txBody>
          <a:bodyPr/>
          <a:lstStyle/>
          <a:p>
            <a:pPr eaLnBrk="1" hangingPunct="1">
              <a:defRPr/>
            </a:pPr>
            <a:r>
              <a:rPr lang="en-US" sz="2400" dirty="0"/>
              <a:t>Responsibility of individual with assistance from Department</a:t>
            </a:r>
          </a:p>
          <a:p>
            <a:pPr eaLnBrk="1" hangingPunct="1">
              <a:defRPr/>
            </a:pPr>
            <a:r>
              <a:rPr lang="en-US" sz="2400" dirty="0"/>
              <a:t>Precise format  </a:t>
            </a:r>
          </a:p>
          <a:p>
            <a:pPr eaLnBrk="1" hangingPunct="1">
              <a:defRPr/>
            </a:pPr>
            <a:r>
              <a:rPr lang="en-US" sz="2400" dirty="0"/>
              <a:t>Account for all of your time starting with undergraduate school</a:t>
            </a:r>
          </a:p>
          <a:p>
            <a:pPr eaLnBrk="1" hangingPunct="1">
              <a:defRPr/>
            </a:pPr>
            <a:r>
              <a:rPr lang="en-US" sz="2400" dirty="0"/>
              <a:t>Citations complete in proper format</a:t>
            </a:r>
          </a:p>
          <a:p>
            <a:pPr eaLnBrk="1" hangingPunct="1">
              <a:defRPr/>
            </a:pPr>
            <a:r>
              <a:rPr lang="en-US" sz="2400" dirty="0"/>
              <a:t>Can attach addendum to CV to clarify time or other issues</a:t>
            </a:r>
          </a:p>
          <a:p>
            <a:pPr eaLnBrk="1" hangingPunct="1">
              <a:defRPr/>
            </a:pPr>
            <a:r>
              <a:rPr lang="en-US" sz="2400" dirty="0"/>
              <a:t>Separate statement to document performance not covered in CV</a:t>
            </a:r>
          </a:p>
          <a:p>
            <a:pPr eaLnBrk="1" hangingPunct="1">
              <a:defRPr/>
            </a:pPr>
            <a:r>
              <a:rPr lang="en-US" sz="2400" dirty="0"/>
              <a:t>Remember a lot of individuals must review your CV</a:t>
            </a:r>
          </a:p>
          <a:p>
            <a:pPr eaLnBrk="1" hangingPunct="1">
              <a:defRPr/>
            </a:pPr>
            <a:endParaRPr lang="en-US" sz="2400" dirty="0"/>
          </a:p>
          <a:p>
            <a:pPr eaLnBrk="1" hangingPunct="1">
              <a:defRPr/>
            </a:pP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 name="Rectangle 10"/>
          <p:cNvSpPr>
            <a:spLocks noGrp="1" noRot="1" noChangeArrowheads="1"/>
          </p:cNvSpPr>
          <p:nvPr>
            <p:ph type="title"/>
          </p:nvPr>
        </p:nvSpPr>
        <p:spPr>
          <a:xfrm>
            <a:off x="228600" y="274638"/>
            <a:ext cx="8686800" cy="1143000"/>
          </a:xfrm>
        </p:spPr>
        <p:txBody>
          <a:bodyPr/>
          <a:lstStyle/>
          <a:p>
            <a:pPr eaLnBrk="1" hangingPunct="1">
              <a:defRPr/>
            </a:pPr>
            <a:r>
              <a:rPr lang="en-US" sz="4000" dirty="0"/>
              <a:t>Chair/Division Chief Role in P&amp;T: </a:t>
            </a:r>
            <a:br>
              <a:rPr lang="en-US" sz="4000" dirty="0"/>
            </a:br>
            <a:r>
              <a:rPr lang="en-US" sz="2800" dirty="0"/>
              <a:t>with varying levels of input from faculty</a:t>
            </a:r>
          </a:p>
        </p:txBody>
      </p:sp>
      <p:sp>
        <p:nvSpPr>
          <p:cNvPr id="8208" name="Rectangle 16"/>
          <p:cNvSpPr>
            <a:spLocks noChangeArrowheads="1"/>
          </p:cNvSpPr>
          <p:nvPr/>
        </p:nvSpPr>
        <p:spPr bwMode="auto">
          <a:xfrm>
            <a:off x="1295400" y="1981200"/>
            <a:ext cx="6477000" cy="3962400"/>
          </a:xfrm>
          <a:prstGeom prst="rect">
            <a:avLst/>
          </a:prstGeom>
          <a:noFill/>
          <a:ln w="9525">
            <a:noFill/>
            <a:miter lim="800000"/>
            <a:headEnd/>
            <a:tailEnd/>
          </a:ln>
          <a:effectLst/>
        </p:spPr>
        <p:txBody>
          <a:bodyPr/>
          <a:lstStyle/>
          <a:p>
            <a:pPr marL="342900" indent="-342900" eaLnBrk="1" hangingPunct="1">
              <a:spcBef>
                <a:spcPct val="20000"/>
              </a:spcBef>
              <a:buClr>
                <a:schemeClr val="hlink"/>
              </a:buClr>
              <a:buSzPct val="70000"/>
              <a:buFont typeface="Wingdings" pitchFamily="2" charset="2"/>
              <a:buChar char="n"/>
              <a:defRPr/>
            </a:pPr>
            <a:r>
              <a:rPr lang="en-US" sz="2400" dirty="0">
                <a:effectLst>
                  <a:outerShdw blurRad="38100" dist="38100" dir="2700000" algn="tl">
                    <a:srgbClr val="000000"/>
                  </a:outerShdw>
                </a:effectLst>
                <a:cs typeface="+mn-cs"/>
              </a:rPr>
              <a:t>identify faculty to be put forward  for P &amp; T</a:t>
            </a:r>
          </a:p>
          <a:p>
            <a:pPr marL="342900" indent="-342900" eaLnBrk="1" hangingPunct="1">
              <a:spcBef>
                <a:spcPct val="20000"/>
              </a:spcBef>
              <a:buClr>
                <a:schemeClr val="hlink"/>
              </a:buClr>
              <a:buSzPct val="70000"/>
              <a:buFont typeface="Wingdings" pitchFamily="2" charset="2"/>
              <a:buChar char="n"/>
              <a:defRPr/>
            </a:pPr>
            <a:r>
              <a:rPr lang="en-US" sz="2400" dirty="0">
                <a:effectLst>
                  <a:outerShdw blurRad="38100" dist="38100" dir="2700000" algn="tl">
                    <a:srgbClr val="000000"/>
                  </a:outerShdw>
                </a:effectLst>
                <a:cs typeface="+mn-cs"/>
              </a:rPr>
              <a:t>review CV for completeness</a:t>
            </a:r>
          </a:p>
          <a:p>
            <a:pPr marL="342900" indent="-342900" eaLnBrk="1" hangingPunct="1">
              <a:spcBef>
                <a:spcPct val="20000"/>
              </a:spcBef>
              <a:buClr>
                <a:schemeClr val="hlink"/>
              </a:buClr>
              <a:buSzPct val="70000"/>
              <a:buFont typeface="Wingdings" pitchFamily="2" charset="2"/>
              <a:buChar char="n"/>
              <a:defRPr/>
            </a:pPr>
            <a:r>
              <a:rPr lang="en-US" sz="2400" dirty="0">
                <a:effectLst>
                  <a:outerShdw blurRad="38100" dist="38100" dir="2700000" algn="tl">
                    <a:srgbClr val="000000"/>
                  </a:outerShdw>
                </a:effectLst>
                <a:cs typeface="+mn-cs"/>
              </a:rPr>
              <a:t>select faculty to be asked for internal/external letters of reference </a:t>
            </a:r>
          </a:p>
          <a:p>
            <a:pPr marL="342900" indent="-342900" eaLnBrk="1" hangingPunct="1">
              <a:spcBef>
                <a:spcPct val="20000"/>
              </a:spcBef>
              <a:buClr>
                <a:schemeClr val="hlink"/>
              </a:buClr>
              <a:buSzPct val="70000"/>
              <a:buFont typeface="Wingdings" pitchFamily="2" charset="2"/>
              <a:buChar char="n"/>
              <a:defRPr/>
            </a:pPr>
            <a:r>
              <a:rPr lang="en-US" sz="2400" dirty="0">
                <a:effectLst>
                  <a:outerShdw blurRad="38100" dist="38100" dir="2700000" algn="tl">
                    <a:srgbClr val="000000"/>
                  </a:outerShdw>
                </a:effectLst>
                <a:cs typeface="+mn-cs"/>
              </a:rPr>
              <a:t>draft letter of recommendation</a:t>
            </a:r>
          </a:p>
          <a:p>
            <a:pPr marL="342900" indent="-342900" eaLnBrk="1" hangingPunct="1">
              <a:spcBef>
                <a:spcPct val="20000"/>
              </a:spcBef>
              <a:buClr>
                <a:schemeClr val="hlink"/>
              </a:buClr>
              <a:buSzPct val="70000"/>
              <a:buFont typeface="Wingdings" pitchFamily="2" charset="2"/>
              <a:buChar char="n"/>
              <a:defRPr/>
            </a:pPr>
            <a:r>
              <a:rPr lang="en-US" sz="2400" dirty="0">
                <a:effectLst>
                  <a:outerShdw blurRad="38100" dist="38100" dir="2700000" algn="tl">
                    <a:srgbClr val="000000"/>
                  </a:outerShdw>
                </a:effectLst>
                <a:cs typeface="+mn-cs"/>
              </a:rPr>
              <a:t>receive recommendation from departmental P&amp;T committee</a:t>
            </a:r>
          </a:p>
          <a:p>
            <a:pPr marL="342900" indent="-342900" eaLnBrk="1" hangingPunct="1">
              <a:spcBef>
                <a:spcPct val="20000"/>
              </a:spcBef>
              <a:buClr>
                <a:schemeClr val="hlink"/>
              </a:buClr>
              <a:buSzPct val="70000"/>
              <a:buFont typeface="Wingdings" pitchFamily="2" charset="2"/>
              <a:buChar char="n"/>
              <a:defRPr/>
            </a:pPr>
            <a:r>
              <a:rPr lang="en-US" sz="2400" dirty="0">
                <a:effectLst>
                  <a:outerShdw blurRad="38100" dist="38100" dir="2700000" algn="tl">
                    <a:srgbClr val="000000"/>
                  </a:outerShdw>
                </a:effectLst>
                <a:cs typeface="+mn-cs"/>
              </a:rPr>
              <a:t>finalize letter of recommendation</a:t>
            </a:r>
          </a:p>
          <a:p>
            <a:pPr marL="342900" indent="-342900" eaLnBrk="1" hangingPunct="1">
              <a:spcBef>
                <a:spcPct val="20000"/>
              </a:spcBef>
              <a:buClr>
                <a:schemeClr val="hlink"/>
              </a:buClr>
              <a:buSzPct val="70000"/>
              <a:buFont typeface="Wingdings" pitchFamily="2" charset="2"/>
              <a:buChar char="n"/>
              <a:defRPr/>
            </a:pPr>
            <a:r>
              <a:rPr lang="en-US" sz="2400" dirty="0">
                <a:effectLst>
                  <a:outerShdw blurRad="38100" dist="38100" dir="2700000" algn="tl">
                    <a:srgbClr val="000000"/>
                  </a:outerShdw>
                </a:effectLst>
                <a:cs typeface="+mn-cs"/>
              </a:rPr>
              <a:t>complete metric survey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2800" dirty="0"/>
              <a:t>Academic  Appointment,  Promotion  and Tenure  Committee	</a:t>
            </a:r>
            <a:br>
              <a:rPr lang="en-US" sz="2800" dirty="0"/>
            </a:br>
            <a:r>
              <a:rPr lang="en-US" sz="2800" dirty="0"/>
              <a:t>Organization</a:t>
            </a:r>
          </a:p>
        </p:txBody>
      </p:sp>
      <p:sp>
        <p:nvSpPr>
          <p:cNvPr id="3" name="Content Placeholder 2"/>
          <p:cNvSpPr>
            <a:spLocks noGrp="1"/>
          </p:cNvSpPr>
          <p:nvPr>
            <p:ph idx="1"/>
          </p:nvPr>
        </p:nvSpPr>
        <p:spPr/>
        <p:txBody>
          <a:bodyPr/>
          <a:lstStyle/>
          <a:p>
            <a:pPr eaLnBrk="1" hangingPunct="1">
              <a:defRPr/>
            </a:pPr>
            <a:r>
              <a:rPr lang="en-US" sz="2800" dirty="0"/>
              <a:t>Chairman and 11 members	</a:t>
            </a:r>
          </a:p>
          <a:p>
            <a:pPr eaLnBrk="1" hangingPunct="1">
              <a:defRPr/>
            </a:pPr>
            <a:r>
              <a:rPr lang="en-US" sz="2800" dirty="0"/>
              <a:t>Appointed by Dean, GSM</a:t>
            </a:r>
          </a:p>
          <a:p>
            <a:pPr eaLnBrk="1" hangingPunct="1">
              <a:defRPr/>
            </a:pPr>
            <a:r>
              <a:rPr lang="en-US" sz="2800" dirty="0"/>
              <a:t>Diverse membership</a:t>
            </a:r>
          </a:p>
          <a:p>
            <a:pPr eaLnBrk="1" hangingPunct="1">
              <a:defRPr/>
            </a:pPr>
            <a:r>
              <a:rPr lang="en-US" sz="2800" dirty="0"/>
              <a:t>Selected from various departments</a:t>
            </a:r>
          </a:p>
          <a:p>
            <a:pPr eaLnBrk="1" hangingPunct="1">
              <a:defRPr/>
            </a:pPr>
            <a:r>
              <a:rPr lang="en-US" sz="2800" dirty="0"/>
              <a:t>Rules require an adequate number of senior and tenured faculty </a:t>
            </a:r>
          </a:p>
          <a:p>
            <a:pPr eaLnBrk="1" hangingPunct="1">
              <a:defRPr/>
            </a:pPr>
            <a:r>
              <a:rPr lang="en-US" sz="2800" dirty="0"/>
              <a:t>Discussion confidential</a:t>
            </a:r>
          </a:p>
          <a:p>
            <a:pPr eaLnBrk="1" hangingPunct="1">
              <a:defRPr/>
            </a:pPr>
            <a:r>
              <a:rPr lang="en-US" sz="2800" dirty="0"/>
              <a:t>Chair informs Dean, and for negative result, the Department Chair of recommendations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2800" dirty="0"/>
              <a:t>Academic Appointment, Promotion and Tenure Committee</a:t>
            </a:r>
            <a:br>
              <a:rPr lang="en-US" sz="2800" dirty="0"/>
            </a:br>
            <a:r>
              <a:rPr lang="en-US" sz="2800" dirty="0"/>
              <a:t>Responsibilities</a:t>
            </a:r>
          </a:p>
        </p:txBody>
      </p:sp>
      <p:sp>
        <p:nvSpPr>
          <p:cNvPr id="3" name="Content Placeholder 2"/>
          <p:cNvSpPr>
            <a:spLocks noGrp="1"/>
          </p:cNvSpPr>
          <p:nvPr>
            <p:ph idx="1"/>
          </p:nvPr>
        </p:nvSpPr>
        <p:spPr/>
        <p:txBody>
          <a:bodyPr/>
          <a:lstStyle/>
          <a:p>
            <a:pPr eaLnBrk="1" hangingPunct="1">
              <a:defRPr/>
            </a:pPr>
            <a:r>
              <a:rPr lang="en-US" sz="2800" dirty="0"/>
              <a:t>Review and make recommendations to the Dean on nominations for appointment, promotion and award of tenure</a:t>
            </a:r>
          </a:p>
          <a:p>
            <a:pPr eaLnBrk="1" hangingPunct="1">
              <a:defRPr/>
            </a:pPr>
            <a:r>
              <a:rPr lang="en-US" sz="2800" dirty="0"/>
              <a:t>Review and recommend policies and procedures in the area of appointments, promotions and tenure of faculty</a:t>
            </a:r>
          </a:p>
          <a:p>
            <a:pPr eaLnBrk="1" hangingPunct="1">
              <a:defRPr/>
            </a:pPr>
            <a:r>
              <a:rPr lang="en-US" sz="2800" dirty="0"/>
              <a:t>Implement procedures in the above areas</a:t>
            </a:r>
          </a:p>
          <a:p>
            <a:pPr eaLnBrk="1" hangingPunct="1">
              <a:defRPr/>
            </a:pPr>
            <a:r>
              <a:rPr lang="en-US" sz="2800" dirty="0"/>
              <a:t>Review of appeals of negative recommendations as requested by the Dean</a:t>
            </a:r>
          </a:p>
          <a:p>
            <a:pPr eaLnBrk="1" hangingPunct="1">
              <a:defRPr/>
            </a:pP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Planning for Promotion</a:t>
            </a:r>
          </a:p>
        </p:txBody>
      </p:sp>
      <p:sp>
        <p:nvSpPr>
          <p:cNvPr id="3" name="Content Placeholder 2"/>
          <p:cNvSpPr>
            <a:spLocks noGrp="1"/>
          </p:cNvSpPr>
          <p:nvPr>
            <p:ph idx="1"/>
          </p:nvPr>
        </p:nvSpPr>
        <p:spPr/>
        <p:txBody>
          <a:bodyPr/>
          <a:lstStyle/>
          <a:p>
            <a:pPr eaLnBrk="1" hangingPunct="1">
              <a:defRPr/>
            </a:pPr>
            <a:r>
              <a:rPr lang="en-US" sz="2800" dirty="0"/>
              <a:t>Plan ahead and develop a strategy</a:t>
            </a:r>
          </a:p>
          <a:p>
            <a:pPr eaLnBrk="1" hangingPunct="1">
              <a:defRPr/>
            </a:pPr>
            <a:r>
              <a:rPr lang="en-US" sz="2800" dirty="0"/>
              <a:t>Work with Department and/or Division Chair</a:t>
            </a:r>
          </a:p>
          <a:p>
            <a:pPr eaLnBrk="1" hangingPunct="1">
              <a:defRPr/>
            </a:pPr>
            <a:r>
              <a:rPr lang="en-US" sz="2800" dirty="0"/>
              <a:t>Knowledge of your accomplishments</a:t>
            </a:r>
          </a:p>
          <a:p>
            <a:pPr eaLnBrk="1" hangingPunct="1">
              <a:defRPr/>
            </a:pPr>
            <a:r>
              <a:rPr lang="en-US" sz="2800" dirty="0"/>
              <a:t>Review faculty % of effort</a:t>
            </a:r>
          </a:p>
          <a:p>
            <a:pPr eaLnBrk="1" hangingPunct="1">
              <a:defRPr/>
            </a:pPr>
            <a:r>
              <a:rPr lang="en-US" sz="2800" dirty="0"/>
              <a:t>Use annual review to present clear picture</a:t>
            </a:r>
          </a:p>
          <a:p>
            <a:pPr eaLnBrk="1" hangingPunct="1">
              <a:defRPr/>
            </a:pPr>
            <a:r>
              <a:rPr lang="en-US" sz="2800" dirty="0"/>
              <a:t>Document teaching, clinical activities, student evaluations, grant requests and success, and annual evaluations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Planning for Promotion</a:t>
            </a:r>
            <a:br>
              <a:rPr lang="en-US" sz="3200" dirty="0"/>
            </a:br>
            <a:r>
              <a:rPr lang="en-US" sz="3200" dirty="0"/>
              <a:t>Research and Scholarly Activity</a:t>
            </a:r>
          </a:p>
        </p:txBody>
      </p:sp>
      <p:sp>
        <p:nvSpPr>
          <p:cNvPr id="3" name="Content Placeholder 2"/>
          <p:cNvSpPr>
            <a:spLocks noGrp="1"/>
          </p:cNvSpPr>
          <p:nvPr>
            <p:ph idx="1"/>
          </p:nvPr>
        </p:nvSpPr>
        <p:spPr/>
        <p:txBody>
          <a:bodyPr/>
          <a:lstStyle/>
          <a:p>
            <a:pPr eaLnBrk="1" hangingPunct="1">
              <a:defRPr/>
            </a:pPr>
            <a:r>
              <a:rPr lang="en-US" sz="2400" dirty="0"/>
              <a:t>Be a top-notch M.D. /Ph.D. laboratory researcher</a:t>
            </a:r>
            <a:r>
              <a:rPr lang="en-US" sz="2800" dirty="0"/>
              <a:t> </a:t>
            </a:r>
            <a:r>
              <a:rPr lang="en-US" sz="2400" dirty="0"/>
              <a:t>with an outstanding mentor</a:t>
            </a:r>
          </a:p>
          <a:p>
            <a:pPr eaLnBrk="1" hangingPunct="1">
              <a:defRPr/>
            </a:pPr>
            <a:r>
              <a:rPr lang="en-US" sz="2400" dirty="0"/>
              <a:t>Participate in Departmental ongoing projects</a:t>
            </a:r>
          </a:p>
          <a:p>
            <a:pPr eaLnBrk="1" hangingPunct="1">
              <a:defRPr/>
            </a:pPr>
            <a:r>
              <a:rPr lang="en-US" sz="2400" dirty="0"/>
              <a:t>Look for non-departmental potential or ongoing projects for collaborative projects</a:t>
            </a:r>
          </a:p>
          <a:p>
            <a:pPr eaLnBrk="1" hangingPunct="1">
              <a:defRPr/>
            </a:pPr>
            <a:r>
              <a:rPr lang="en-US" sz="2400" dirty="0"/>
              <a:t>Watch for potential case reports</a:t>
            </a:r>
          </a:p>
          <a:p>
            <a:pPr eaLnBrk="1" hangingPunct="1">
              <a:defRPr/>
            </a:pPr>
            <a:r>
              <a:rPr lang="en-US" sz="2400" dirty="0"/>
              <a:t>Consider opportunities for reviews and book chapters</a:t>
            </a:r>
          </a:p>
          <a:p>
            <a:pPr eaLnBrk="1" hangingPunct="1">
              <a:defRPr/>
            </a:pPr>
            <a:r>
              <a:rPr lang="en-US" sz="2400" dirty="0"/>
              <a:t>Find a mentor</a:t>
            </a:r>
          </a:p>
          <a:p>
            <a:pPr eaLnBrk="1" hangingPunct="1">
              <a:defRPr/>
            </a:pPr>
            <a:r>
              <a:rPr lang="en-US" sz="2400" dirty="0"/>
              <a:t>Establish an area of expertise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Planning for Promotion</a:t>
            </a:r>
            <a:br>
              <a:rPr lang="en-US" sz="3200" dirty="0"/>
            </a:br>
            <a:r>
              <a:rPr lang="en-US" sz="2400" dirty="0"/>
              <a:t>Regional, National and International Reputation</a:t>
            </a:r>
            <a:endParaRPr lang="en-US" sz="2800" dirty="0"/>
          </a:p>
        </p:txBody>
      </p:sp>
      <p:sp>
        <p:nvSpPr>
          <p:cNvPr id="3" name="Content Placeholder 2"/>
          <p:cNvSpPr>
            <a:spLocks noGrp="1"/>
          </p:cNvSpPr>
          <p:nvPr>
            <p:ph idx="1"/>
          </p:nvPr>
        </p:nvSpPr>
        <p:spPr/>
        <p:txBody>
          <a:bodyPr/>
          <a:lstStyle/>
          <a:p>
            <a:pPr eaLnBrk="1" hangingPunct="1">
              <a:defRPr/>
            </a:pPr>
            <a:r>
              <a:rPr lang="en-US" sz="2400" dirty="0"/>
              <a:t>Join and volunteer for committee work in regional and national organizations</a:t>
            </a:r>
          </a:p>
          <a:p>
            <a:pPr eaLnBrk="1" hangingPunct="1">
              <a:defRPr/>
            </a:pPr>
            <a:r>
              <a:rPr lang="en-US" sz="2400" dirty="0"/>
              <a:t>Section co-chairs at meetings</a:t>
            </a:r>
          </a:p>
          <a:p>
            <a:pPr eaLnBrk="1" hangingPunct="1">
              <a:defRPr/>
            </a:pPr>
            <a:r>
              <a:rPr lang="en-US" sz="2400" dirty="0"/>
              <a:t>Develop local area of speaking expertise</a:t>
            </a:r>
          </a:p>
          <a:p>
            <a:pPr eaLnBrk="1" hangingPunct="1">
              <a:defRPr/>
            </a:pPr>
            <a:r>
              <a:rPr lang="en-US" sz="2400" dirty="0"/>
              <a:t>Transition to presentations at sister medical centers and universities</a:t>
            </a:r>
          </a:p>
          <a:p>
            <a:pPr eaLnBrk="1" hangingPunct="1">
              <a:defRPr/>
            </a:pPr>
            <a:r>
              <a:rPr lang="en-US" sz="2400" dirty="0"/>
              <a:t>Grand rounds </a:t>
            </a:r>
          </a:p>
          <a:p>
            <a:pPr eaLnBrk="1" hangingPunct="1">
              <a:defRPr/>
            </a:pPr>
            <a:r>
              <a:rPr lang="en-US" sz="2400" dirty="0"/>
              <a:t>Resident or fellow teaching lectures</a:t>
            </a:r>
          </a:p>
          <a:p>
            <a:pPr eaLnBrk="1" hangingPunct="1">
              <a:defRPr/>
            </a:pPr>
            <a:r>
              <a:rPr lang="en-US" sz="2400" dirty="0"/>
              <a:t>Regional conferences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Academic Appointment and Promotion Categories</a:t>
            </a:r>
          </a:p>
        </p:txBody>
      </p:sp>
      <p:sp>
        <p:nvSpPr>
          <p:cNvPr id="3" name="Content Placeholder 2"/>
          <p:cNvSpPr>
            <a:spLocks noGrp="1"/>
          </p:cNvSpPr>
          <p:nvPr>
            <p:ph idx="1"/>
          </p:nvPr>
        </p:nvSpPr>
        <p:spPr/>
        <p:txBody>
          <a:bodyPr/>
          <a:lstStyle/>
          <a:p>
            <a:pPr eaLnBrk="1" hangingPunct="1">
              <a:defRPr/>
            </a:pPr>
            <a:r>
              <a:rPr lang="en-US" sz="2800" dirty="0"/>
              <a:t>Regular appointments</a:t>
            </a:r>
            <a:r>
              <a:rPr lang="en-US" sz="2000" dirty="0"/>
              <a:t>	</a:t>
            </a:r>
          </a:p>
          <a:p>
            <a:pPr lvl="1" eaLnBrk="1" hangingPunct="1">
              <a:defRPr/>
            </a:pPr>
            <a:r>
              <a:rPr lang="en-US" sz="2000" dirty="0"/>
              <a:t>Professor, associate professor, assistant professor and instructor</a:t>
            </a:r>
            <a:endParaRPr lang="en-US" dirty="0"/>
          </a:p>
          <a:p>
            <a:pPr lvl="1" eaLnBrk="1" hangingPunct="1">
              <a:defRPr/>
            </a:pPr>
            <a:r>
              <a:rPr lang="en-US" sz="2000" dirty="0"/>
              <a:t>Receive compensation</a:t>
            </a:r>
          </a:p>
          <a:p>
            <a:pPr lvl="1" eaLnBrk="1" hangingPunct="1">
              <a:defRPr/>
            </a:pPr>
            <a:r>
              <a:rPr lang="en-US" sz="2000" dirty="0"/>
              <a:t>Tenure or non-tenure tracts</a:t>
            </a:r>
          </a:p>
          <a:p>
            <a:pPr lvl="1" eaLnBrk="1" hangingPunct="1">
              <a:defRPr/>
            </a:pPr>
            <a:r>
              <a:rPr lang="en-US" sz="2000" dirty="0"/>
              <a:t>Research/educator or clinician/educator tracts	</a:t>
            </a:r>
            <a:br>
              <a:rPr lang="en-US" sz="2000" dirty="0"/>
            </a:br>
            <a:r>
              <a:rPr lang="en-US" sz="2000" dirty="0"/>
              <a:t>						 			</a:t>
            </a:r>
          </a:p>
          <a:p>
            <a:pPr lvl="1" eaLnBrk="1" hangingPunct="1">
              <a:defRPr/>
            </a:pPr>
            <a:endParaRPr lang="en-US" sz="1600" dirty="0"/>
          </a:p>
          <a:p>
            <a:pPr lvl="1" eaLnBrk="1" hangingPunct="1">
              <a:defRPr/>
            </a:pPr>
            <a:endParaRPr lang="en-US" sz="1600" dirty="0"/>
          </a:p>
          <a:p>
            <a:pPr lvl="1" eaLnBrk="1" hangingPunct="1">
              <a:defRPr/>
            </a:pPr>
            <a:endParaRPr lang="en-US" sz="1600" dirty="0"/>
          </a:p>
          <a:p>
            <a:pPr lvl="1" eaLnBrk="1" hangingPunct="1">
              <a:defRPr/>
            </a:pPr>
            <a:endParaRPr lang="en-US" sz="1600" dirty="0"/>
          </a:p>
          <a:p>
            <a:pPr lvl="1" eaLnBrk="1" hangingPunct="1">
              <a:defRPr/>
            </a:pPr>
            <a:endParaRPr lang="en-US" sz="1600" dirty="0"/>
          </a:p>
          <a:p>
            <a:pPr lvl="1" eaLnBrk="1" hangingPunct="1">
              <a:defRPr/>
            </a:pPr>
            <a:endParaRPr lang="en-US" sz="1600" dirty="0"/>
          </a:p>
          <a:p>
            <a:pPr lvl="1" eaLnBrk="1" hangingPunct="1">
              <a:defRPr/>
            </a:pPr>
            <a:endParaRPr lang="en-US" sz="1600" dirty="0"/>
          </a:p>
          <a:p>
            <a:pPr lvl="1" eaLnBrk="1" hangingPunct="1">
              <a:defRPr/>
            </a:pPr>
            <a:endParaRPr lang="en-US" sz="1600" dirty="0"/>
          </a:p>
          <a:p>
            <a:pPr lvl="1" eaLnBrk="1" hangingPunct="1">
              <a:defRPr/>
            </a:pPr>
            <a:endParaRPr lang="en-US" sz="1600" dirty="0"/>
          </a:p>
          <a:p>
            <a:pPr lvl="1" eaLnBrk="1" hangingPunct="1">
              <a:defRPr/>
            </a:pPr>
            <a:r>
              <a:rPr lang="en-US" sz="1600" dirty="0"/>
              <a:t>			</a:t>
            </a:r>
          </a:p>
          <a:p>
            <a:pPr lvl="1" eaLnBrk="1" hangingPunct="1">
              <a:defRPr/>
            </a:pPr>
            <a:endParaRPr lang="en-US" sz="1600" dirty="0"/>
          </a:p>
          <a:p>
            <a:pPr lvl="1" eaLnBrk="1" hangingPunct="1">
              <a:defRPr/>
            </a:pPr>
            <a:endParaRPr lang="en-US" sz="1600" dirty="0"/>
          </a:p>
          <a:p>
            <a:pPr lvl="2" eaLnBrk="1" hangingPunct="1">
              <a:defRPr/>
            </a:pPr>
            <a:endParaRPr lang="en-US" sz="1200" dirty="0"/>
          </a:p>
          <a:p>
            <a:pPr lvl="2" eaLnBrk="1" hangingPunct="1">
              <a:defRPr/>
            </a:pPr>
            <a:endParaRPr lang="en-US" sz="1200" dirty="0"/>
          </a:p>
          <a:p>
            <a:pPr lvl="1" eaLnBrk="1" hangingPunct="1">
              <a:defRPr/>
            </a:pPr>
            <a:endParaRPr lang="en-US" sz="1600" dirty="0"/>
          </a:p>
          <a:p>
            <a:pPr lvl="1" eaLnBrk="1" hangingPunct="1">
              <a:defRPr/>
            </a:pPr>
            <a:endParaRPr lang="en-US" sz="1600" dirty="0"/>
          </a:p>
          <a:p>
            <a:pPr lvl="1" eaLnBrk="1" hangingPunct="1">
              <a:defRPr/>
            </a:pPr>
            <a:endParaRPr lang="en-US" sz="16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153400" cy="960438"/>
          </a:xfrm>
        </p:spPr>
        <p:txBody>
          <a:bodyPr/>
          <a:lstStyle/>
          <a:p>
            <a:pPr eaLnBrk="1" hangingPunct="1">
              <a:defRPr/>
            </a:pPr>
            <a:r>
              <a:rPr lang="en-US" sz="3200" dirty="0"/>
              <a:t>Promotion and Tenure Schedule</a:t>
            </a:r>
            <a:br>
              <a:rPr lang="en-US" sz="3200" dirty="0"/>
            </a:br>
            <a:endParaRPr lang="en-US" sz="3200" dirty="0"/>
          </a:p>
        </p:txBody>
      </p:sp>
      <p:sp>
        <p:nvSpPr>
          <p:cNvPr id="3" name="Content Placeholder 2"/>
          <p:cNvSpPr>
            <a:spLocks noGrp="1"/>
          </p:cNvSpPr>
          <p:nvPr>
            <p:ph idx="1"/>
          </p:nvPr>
        </p:nvSpPr>
        <p:spPr/>
        <p:txBody>
          <a:bodyPr/>
          <a:lstStyle/>
          <a:p>
            <a:pPr eaLnBrk="1" hangingPunct="1">
              <a:defRPr/>
            </a:pPr>
            <a:r>
              <a:rPr lang="en-US" sz="2000" dirty="0"/>
              <a:t>Oct:  AAPTC publishes schedule and detailed instructions</a:t>
            </a:r>
          </a:p>
          <a:p>
            <a:pPr eaLnBrk="1" hangingPunct="1">
              <a:defRPr/>
            </a:pPr>
            <a:r>
              <a:rPr lang="en-US" sz="2000" dirty="0"/>
              <a:t>Sep/Oct:  Department Chair informs faculty member of their consideration for promotion and/or award of tenure</a:t>
            </a:r>
          </a:p>
          <a:p>
            <a:pPr eaLnBrk="1" hangingPunct="1">
              <a:defRPr/>
            </a:pPr>
            <a:r>
              <a:rPr lang="en-US" sz="2000" dirty="0"/>
              <a:t>Sep/Oct:  Candidate prepares dossier ( C.V., letters of recommendation, additional supporting documents)</a:t>
            </a:r>
          </a:p>
          <a:p>
            <a:pPr eaLnBrk="1" hangingPunct="1">
              <a:defRPr/>
            </a:pPr>
            <a:r>
              <a:rPr lang="en-US" sz="2000" dirty="0"/>
              <a:t>Oct/Nov:  Department P and T/ peer review meetings</a:t>
            </a:r>
          </a:p>
          <a:p>
            <a:pPr eaLnBrk="1" hangingPunct="1">
              <a:defRPr/>
            </a:pPr>
            <a:r>
              <a:rPr lang="en-US" sz="2000" dirty="0"/>
              <a:t>Nov:  Chair of Department reviews metric worksheet, dossier, record of P and T committee and makes recommendation (positive or negative) </a:t>
            </a:r>
          </a:p>
          <a:p>
            <a:pPr eaLnBrk="1" hangingPunct="1">
              <a:defRPr/>
            </a:pPr>
            <a:r>
              <a:rPr lang="en-US" sz="2000" dirty="0"/>
              <a:t>Dec 1 – 11:  All P and T paperwork due in Faculty and Staff Office, Graduate School of Medicine</a:t>
            </a:r>
          </a:p>
          <a:p>
            <a:pPr eaLnBrk="1" hangingPunct="1">
              <a:defRPr/>
            </a:pPr>
            <a:r>
              <a:rPr lang="en-US" sz="2000" dirty="0"/>
              <a:t>Jan/Feb:  AAPTC meets weekly making recommendations to Dean, GSM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Promotion and Tenure Schedule</a:t>
            </a:r>
            <a:br>
              <a:rPr lang="en-US" sz="3200" dirty="0"/>
            </a:br>
            <a:endParaRPr lang="en-US" sz="3200" dirty="0"/>
          </a:p>
        </p:txBody>
      </p:sp>
      <p:sp>
        <p:nvSpPr>
          <p:cNvPr id="3" name="Content Placeholder 2"/>
          <p:cNvSpPr>
            <a:spLocks noGrp="1"/>
          </p:cNvSpPr>
          <p:nvPr>
            <p:ph idx="1"/>
          </p:nvPr>
        </p:nvSpPr>
        <p:spPr/>
        <p:txBody>
          <a:bodyPr/>
          <a:lstStyle/>
          <a:p>
            <a:pPr eaLnBrk="1" hangingPunct="1">
              <a:defRPr/>
            </a:pPr>
            <a:r>
              <a:rPr lang="en-US" sz="2000" dirty="0"/>
              <a:t>Feb:  Appeal of non-recommendations</a:t>
            </a:r>
          </a:p>
          <a:p>
            <a:pPr eaLnBrk="1" hangingPunct="1">
              <a:defRPr/>
            </a:pPr>
            <a:r>
              <a:rPr lang="en-US" sz="2000" dirty="0"/>
              <a:t>Feb 22:  All records to Dean, GSM.  Dean reviews and makes recommendations</a:t>
            </a:r>
          </a:p>
          <a:p>
            <a:pPr eaLnBrk="1" hangingPunct="1">
              <a:defRPr/>
            </a:pPr>
            <a:r>
              <a:rPr lang="en-US" sz="2000" dirty="0"/>
              <a:t>Mar 15:  All recommendations to Vice Chancellor for Academic  Affairs.  Preparation of consolidate report</a:t>
            </a:r>
          </a:p>
          <a:p>
            <a:pPr eaLnBrk="1" hangingPunct="1">
              <a:defRPr/>
            </a:pPr>
            <a:r>
              <a:rPr lang="en-US" sz="2000" dirty="0"/>
              <a:t>Apr:  Recommendations to Chancellor</a:t>
            </a:r>
          </a:p>
          <a:p>
            <a:pPr eaLnBrk="1" hangingPunct="1">
              <a:defRPr/>
            </a:pPr>
            <a:r>
              <a:rPr lang="en-US" sz="2000" dirty="0"/>
              <a:t>Apr:  Consolidated recommendations approved by the Chancellor forwarded to U. of Tenn. Knoxville</a:t>
            </a:r>
          </a:p>
          <a:p>
            <a:pPr eaLnBrk="1" hangingPunct="1">
              <a:defRPr/>
            </a:pPr>
            <a:r>
              <a:rPr lang="en-US" sz="2000" dirty="0"/>
              <a:t>May:  President reviews and prepares recommendation for U.T. Board of Trustees</a:t>
            </a:r>
          </a:p>
          <a:p>
            <a:pPr eaLnBrk="1" hangingPunct="1">
              <a:defRPr/>
            </a:pPr>
            <a:r>
              <a:rPr lang="en-US" sz="2000" dirty="0"/>
              <a:t>Jun:  Board of Trustees decides on these recommendations</a:t>
            </a:r>
          </a:p>
          <a:p>
            <a:pPr eaLnBrk="1" hangingPunct="1">
              <a:defRPr/>
            </a:pPr>
            <a:r>
              <a:rPr lang="en-US" sz="2000" dirty="0"/>
              <a:t>Jul:  Chancellor notifies faculty member of action taken</a:t>
            </a:r>
          </a:p>
          <a:p>
            <a:pPr eaLnBrk="1" hangingPunct="1">
              <a:defRPr/>
            </a:pPr>
            <a:endParaRPr lang="en-US"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a:xfrm>
            <a:off x="0" y="152400"/>
            <a:ext cx="8839200" cy="6705600"/>
          </a:xfrm>
        </p:spPr>
        <p:txBody>
          <a:bodyPr/>
          <a:lstStyle/>
          <a:p>
            <a:pPr algn="r" eaLnBrk="1" hangingPunct="1">
              <a:lnSpc>
                <a:spcPct val="80000"/>
              </a:lnSpc>
              <a:spcBef>
                <a:spcPts val="500"/>
              </a:spcBef>
              <a:spcAft>
                <a:spcPts val="500"/>
              </a:spcAft>
              <a:buFont typeface="Wingdings" panose="05000000000000000000" pitchFamily="2" charset="2"/>
              <a:buNone/>
            </a:pPr>
            <a:r>
              <a:rPr lang="en-US" altLang="en-US" sz="1800">
                <a:effectLst/>
                <a:latin typeface="Times New Roman" panose="02020603050405020304" pitchFamily="18" charset="0"/>
                <a:cs typeface="Times New Roman" panose="02020603050405020304" pitchFamily="18" charset="0"/>
              </a:rPr>
              <a:t>	</a:t>
            </a:r>
          </a:p>
          <a:p>
            <a:pPr eaLnBrk="1" hangingPunct="1">
              <a:lnSpc>
                <a:spcPct val="80000"/>
              </a:lnSpc>
              <a:spcBef>
                <a:spcPct val="0"/>
              </a:spcBef>
            </a:pPr>
            <a:r>
              <a:rPr lang="en-US" altLang="en-US" sz="1800">
                <a:effectLst/>
                <a:latin typeface="Times New Roman" panose="02020603050405020304" pitchFamily="18" charset="0"/>
                <a:cs typeface="Times New Roman" panose="02020603050405020304" pitchFamily="18" charset="0"/>
              </a:rPr>
              <a:t>Cheung AK, Levin NW, Greene T, Agodoa L, Bailey J, Beck G, Clark W, Levey AS, Leypoldt JK, Ornt DB, Rocco MV, Schulman G, Schwab S, Teehan B, Eknoyan G.(2003). Effects of high-flux hemodialysis on clinical outcomes: Results of the HEMO study.</a:t>
            </a:r>
            <a:r>
              <a:rPr lang="en-US" altLang="en-US" sz="1800" i="1">
                <a:effectLst/>
                <a:latin typeface="Times New Roman" panose="02020603050405020304" pitchFamily="18" charset="0"/>
                <a:cs typeface="Times New Roman" panose="02020603050405020304" pitchFamily="18" charset="0"/>
              </a:rPr>
              <a:t> Journal of the American Society of Nephrology, 14</a:t>
            </a:r>
            <a:r>
              <a:rPr lang="en-US" altLang="en-US" sz="1800">
                <a:effectLst/>
                <a:latin typeface="Times New Roman" panose="02020603050405020304" pitchFamily="18" charset="0"/>
                <a:cs typeface="Times New Roman" panose="02020603050405020304" pitchFamily="18" charset="0"/>
              </a:rPr>
              <a:t>(12), 3251-3263. </a:t>
            </a:r>
            <a:r>
              <a:rPr lang="en-US" altLang="en-US" sz="1800">
                <a:solidFill>
                  <a:schemeClr val="hlink"/>
                </a:solidFill>
                <a:effectLst/>
                <a:latin typeface="Times New Roman" panose="02020603050405020304" pitchFamily="18" charset="0"/>
                <a:cs typeface="Times New Roman" panose="02020603050405020304" pitchFamily="18" charset="0"/>
              </a:rPr>
              <a:t>Citation number 49, </a:t>
            </a:r>
            <a:r>
              <a:rPr lang="en-US" altLang="en-US" sz="1800">
                <a:solidFill>
                  <a:srgbClr val="99FFCC"/>
                </a:solidFill>
                <a:effectLst/>
                <a:latin typeface="Times New Roman" panose="02020603050405020304" pitchFamily="18" charset="0"/>
                <a:cs typeface="Times New Roman" panose="02020603050405020304" pitchFamily="18" charset="0"/>
              </a:rPr>
              <a:t>Impact Factor 6.5</a:t>
            </a:r>
          </a:p>
          <a:p>
            <a:pPr eaLnBrk="1" hangingPunct="1">
              <a:lnSpc>
                <a:spcPct val="80000"/>
              </a:lnSpc>
              <a:spcBef>
                <a:spcPct val="0"/>
              </a:spcBef>
            </a:pPr>
            <a:endParaRPr lang="en-US" altLang="en-US" sz="1800">
              <a:effectLst/>
              <a:latin typeface="Times New Roman" panose="02020603050405020304" pitchFamily="18" charset="0"/>
              <a:cs typeface="Times New Roman" panose="02020603050405020304" pitchFamily="18" charset="0"/>
            </a:endParaRPr>
          </a:p>
          <a:p>
            <a:pPr eaLnBrk="1" hangingPunct="1">
              <a:lnSpc>
                <a:spcPct val="80000"/>
              </a:lnSpc>
              <a:spcBef>
                <a:spcPct val="0"/>
              </a:spcBef>
            </a:pPr>
            <a:r>
              <a:rPr lang="en-US" altLang="en-US" sz="1800">
                <a:effectLst/>
                <a:latin typeface="Times New Roman" panose="02020603050405020304" pitchFamily="18" charset="0"/>
                <a:cs typeface="Times New Roman" panose="02020603050405020304" pitchFamily="18" charset="0"/>
              </a:rPr>
              <a:t>Reddan DN, Szczech LA, Tuttle RH, Shaw LK, Jones RH, Schwab SJ, Smith MS, Califf RM, Mark DB, Owen WF Jr. (2003). Chronic kidney disease, mortality, and treatment strategies among patients with clinically significant coronary artery disease.</a:t>
            </a:r>
            <a:r>
              <a:rPr lang="en-US" altLang="en-US" sz="1800" i="1">
                <a:effectLst/>
                <a:latin typeface="Times New Roman" panose="02020603050405020304" pitchFamily="18" charset="0"/>
                <a:cs typeface="Times New Roman" panose="02020603050405020304" pitchFamily="18" charset="0"/>
              </a:rPr>
              <a:t> Journal of the American Society of Nephrology, 14</a:t>
            </a:r>
            <a:r>
              <a:rPr lang="en-US" altLang="en-US" sz="1800">
                <a:effectLst/>
                <a:latin typeface="Times New Roman" panose="02020603050405020304" pitchFamily="18" charset="0"/>
                <a:cs typeface="Times New Roman" panose="02020603050405020304" pitchFamily="18" charset="0"/>
              </a:rPr>
              <a:t>(9), 2373-2380. </a:t>
            </a:r>
            <a:r>
              <a:rPr lang="en-US" altLang="en-US" sz="1800">
                <a:solidFill>
                  <a:schemeClr val="hlink"/>
                </a:solidFill>
                <a:effectLst/>
                <a:latin typeface="Times New Roman" panose="02020603050405020304" pitchFamily="18" charset="0"/>
                <a:cs typeface="Times New Roman" panose="02020603050405020304" pitchFamily="18" charset="0"/>
              </a:rPr>
              <a:t>Citation number 38, </a:t>
            </a:r>
            <a:r>
              <a:rPr lang="en-US" altLang="en-US" sz="1800">
                <a:solidFill>
                  <a:srgbClr val="99FFCC"/>
                </a:solidFill>
                <a:effectLst/>
                <a:latin typeface="Times New Roman" panose="02020603050405020304" pitchFamily="18" charset="0"/>
                <a:cs typeface="Times New Roman" panose="02020603050405020304" pitchFamily="18" charset="0"/>
              </a:rPr>
              <a:t>Impact Factor 6.5</a:t>
            </a:r>
          </a:p>
          <a:p>
            <a:pPr eaLnBrk="1" hangingPunct="1">
              <a:lnSpc>
                <a:spcPct val="80000"/>
              </a:lnSpc>
              <a:spcBef>
                <a:spcPct val="0"/>
              </a:spcBef>
            </a:pPr>
            <a:endParaRPr lang="en-US" altLang="en-US" sz="1800">
              <a:solidFill>
                <a:srgbClr val="99FFCC"/>
              </a:solidFill>
              <a:effectLst/>
              <a:latin typeface="Times New Roman" panose="02020603050405020304" pitchFamily="18" charset="0"/>
              <a:cs typeface="Times New Roman" panose="02020603050405020304" pitchFamily="18" charset="0"/>
            </a:endParaRPr>
          </a:p>
          <a:p>
            <a:pPr eaLnBrk="1" hangingPunct="1">
              <a:lnSpc>
                <a:spcPct val="80000"/>
              </a:lnSpc>
              <a:spcBef>
                <a:spcPct val="0"/>
              </a:spcBef>
            </a:pPr>
            <a:r>
              <a:rPr lang="en-US" altLang="en-US" sz="1800">
                <a:effectLst/>
                <a:latin typeface="Times New Roman" panose="02020603050405020304" pitchFamily="18" charset="0"/>
                <a:cs typeface="Times New Roman" panose="02020603050405020304" pitchFamily="18" charset="0"/>
              </a:rPr>
              <a:t>Allon M, Depner TA, Radeva M, Bailey J, Beddhu S, Butterly D, Coyne DW, Gassman JJ, Kaufman AM, Kaysen GA, Lewis JA, Schwab SJ; HEMO Study Group.(2003). Impact of dialysis dose and membrane on infection-related hospitalization and death: Results of the HEMO study.</a:t>
            </a:r>
            <a:r>
              <a:rPr lang="en-US" altLang="en-US" sz="1800" i="1">
                <a:effectLst/>
                <a:latin typeface="Times New Roman" panose="02020603050405020304" pitchFamily="18" charset="0"/>
                <a:cs typeface="Times New Roman" panose="02020603050405020304" pitchFamily="18" charset="0"/>
              </a:rPr>
              <a:t> Journal of the American Society of Nephrology, 14</a:t>
            </a:r>
            <a:r>
              <a:rPr lang="en-US" altLang="en-US" sz="1800">
                <a:effectLst/>
                <a:latin typeface="Times New Roman" panose="02020603050405020304" pitchFamily="18" charset="0"/>
                <a:cs typeface="Times New Roman" panose="02020603050405020304" pitchFamily="18" charset="0"/>
              </a:rPr>
              <a:t>(7), 1863-1870. </a:t>
            </a:r>
            <a:r>
              <a:rPr lang="en-US" altLang="en-US" sz="1800">
                <a:solidFill>
                  <a:schemeClr val="hlink"/>
                </a:solidFill>
                <a:effectLst/>
                <a:latin typeface="Times New Roman" panose="02020603050405020304" pitchFamily="18" charset="0"/>
                <a:cs typeface="Times New Roman" panose="02020603050405020304" pitchFamily="18" charset="0"/>
              </a:rPr>
              <a:t>Citation number 44, </a:t>
            </a:r>
            <a:r>
              <a:rPr lang="en-US" altLang="en-US" sz="1800">
                <a:solidFill>
                  <a:srgbClr val="99FFCC"/>
                </a:solidFill>
                <a:effectLst/>
                <a:latin typeface="Times New Roman" panose="02020603050405020304" pitchFamily="18" charset="0"/>
                <a:cs typeface="Times New Roman" panose="02020603050405020304" pitchFamily="18" charset="0"/>
              </a:rPr>
              <a:t>Impact Factor 6.5</a:t>
            </a:r>
          </a:p>
          <a:p>
            <a:pPr eaLnBrk="1" hangingPunct="1">
              <a:lnSpc>
                <a:spcPct val="80000"/>
              </a:lnSpc>
              <a:spcBef>
                <a:spcPct val="0"/>
              </a:spcBef>
            </a:pPr>
            <a:endParaRPr lang="en-US" altLang="en-US" sz="1800">
              <a:effectLst/>
              <a:latin typeface="Times New Roman" panose="02020603050405020304" pitchFamily="18" charset="0"/>
              <a:cs typeface="Times New Roman" panose="02020603050405020304" pitchFamily="18" charset="0"/>
            </a:endParaRPr>
          </a:p>
          <a:p>
            <a:pPr eaLnBrk="1" hangingPunct="1">
              <a:lnSpc>
                <a:spcPct val="80000"/>
              </a:lnSpc>
              <a:spcBef>
                <a:spcPct val="0"/>
              </a:spcBef>
            </a:pPr>
            <a:r>
              <a:rPr lang="en-US" altLang="en-US" sz="1800">
                <a:effectLst/>
                <a:latin typeface="Times New Roman" panose="02020603050405020304" pitchFamily="18" charset="0"/>
                <a:cs typeface="Times New Roman" panose="02020603050405020304" pitchFamily="18" charset="0"/>
              </a:rPr>
              <a:t>Ross, J. J., Narayan, G., Worthington, M. G., Strom, J. A., &amp; Schwab, S. J. (2003). Infection rates of the LifeSite hemodialysis access system.</a:t>
            </a:r>
            <a:r>
              <a:rPr lang="en-US" altLang="en-US" sz="1800" i="1">
                <a:effectLst/>
                <a:latin typeface="Times New Roman" panose="02020603050405020304" pitchFamily="18" charset="0"/>
                <a:cs typeface="Times New Roman" panose="02020603050405020304" pitchFamily="18" charset="0"/>
              </a:rPr>
              <a:t> Kidney International, 63</a:t>
            </a:r>
            <a:r>
              <a:rPr lang="en-US" altLang="en-US" sz="1800">
                <a:effectLst/>
                <a:latin typeface="Times New Roman" panose="02020603050405020304" pitchFamily="18" charset="0"/>
                <a:cs typeface="Times New Roman" panose="02020603050405020304" pitchFamily="18" charset="0"/>
              </a:rPr>
              <a:t>(5), 1963.   </a:t>
            </a:r>
            <a:r>
              <a:rPr lang="en-US" altLang="en-US" sz="1800">
                <a:solidFill>
                  <a:schemeClr val="hlink"/>
                </a:solidFill>
                <a:effectLst/>
                <a:latin typeface="Times New Roman" panose="02020603050405020304" pitchFamily="18" charset="0"/>
                <a:cs typeface="Times New Roman" panose="02020603050405020304" pitchFamily="18" charset="0"/>
              </a:rPr>
              <a:t>Citation number 0, </a:t>
            </a:r>
            <a:r>
              <a:rPr lang="en-US" altLang="en-US" sz="1800">
                <a:solidFill>
                  <a:srgbClr val="99FFCC"/>
                </a:solidFill>
                <a:effectLst/>
                <a:latin typeface="Times New Roman" panose="02020603050405020304" pitchFamily="18" charset="0"/>
                <a:cs typeface="Times New Roman" panose="02020603050405020304" pitchFamily="18" charset="0"/>
              </a:rPr>
              <a:t>Impact Factor 4</a:t>
            </a:r>
          </a:p>
          <a:p>
            <a:pPr eaLnBrk="1" hangingPunct="1">
              <a:lnSpc>
                <a:spcPct val="80000"/>
              </a:lnSpc>
              <a:spcBef>
                <a:spcPct val="0"/>
              </a:spcBef>
            </a:pPr>
            <a:endParaRPr lang="en-US" altLang="en-US" sz="1800">
              <a:solidFill>
                <a:schemeClr val="hlink"/>
              </a:solidFill>
              <a:effectLst/>
              <a:latin typeface="Times New Roman" panose="02020603050405020304" pitchFamily="18" charset="0"/>
              <a:cs typeface="Times New Roman" panose="02020603050405020304" pitchFamily="18" charset="0"/>
            </a:endParaRPr>
          </a:p>
          <a:p>
            <a:pPr eaLnBrk="1" hangingPunct="1">
              <a:lnSpc>
                <a:spcPct val="80000"/>
              </a:lnSpc>
              <a:spcBef>
                <a:spcPct val="0"/>
              </a:spcBef>
            </a:pPr>
            <a:r>
              <a:rPr lang="en-US" altLang="en-US" sz="1800">
                <a:effectLst/>
                <a:latin typeface="Times New Roman" panose="02020603050405020304" pitchFamily="18" charset="0"/>
                <a:cs typeface="Times New Roman" panose="02020603050405020304" pitchFamily="18" charset="0"/>
              </a:rPr>
              <a:t>G, Beck GJ, Cheung AK, Daugirdas JT, Greene T, Kusek JW, Allon M, Bailey J, Delmez JA, Depner TA, Dwyer JT, Levey AS, Levin NW, Milford E, Ornt DB, Rocco MV, Schulman G, Schwab SJ, Teehan BP, Toto R; Hemodialysis (HEMO) Study Group.(2002). Effect of dialysis dose and membrane flux in maintenance hemodialysis.</a:t>
            </a:r>
            <a:r>
              <a:rPr lang="en-US" altLang="en-US" sz="1800" i="1">
                <a:effectLst/>
                <a:latin typeface="Times New Roman" panose="02020603050405020304" pitchFamily="18" charset="0"/>
                <a:cs typeface="Times New Roman" panose="02020603050405020304" pitchFamily="18" charset="0"/>
              </a:rPr>
              <a:t> New England Journal of Medicine, 347</a:t>
            </a:r>
            <a:r>
              <a:rPr lang="en-US" altLang="en-US" sz="1800">
                <a:effectLst/>
                <a:latin typeface="Times New Roman" panose="02020603050405020304" pitchFamily="18" charset="0"/>
                <a:cs typeface="Times New Roman" panose="02020603050405020304" pitchFamily="18" charset="0"/>
              </a:rPr>
              <a:t>(25), 2010-2019. </a:t>
            </a:r>
            <a:r>
              <a:rPr lang="en-US" altLang="en-US" sz="1800">
                <a:solidFill>
                  <a:schemeClr val="hlink"/>
                </a:solidFill>
                <a:effectLst/>
                <a:latin typeface="Times New Roman" panose="02020603050405020304" pitchFamily="18" charset="0"/>
                <a:cs typeface="Times New Roman" panose="02020603050405020304" pitchFamily="18" charset="0"/>
              </a:rPr>
              <a:t>Citation number 415, </a:t>
            </a:r>
            <a:r>
              <a:rPr lang="en-US" altLang="en-US" sz="1800">
                <a:solidFill>
                  <a:srgbClr val="99FFCC"/>
                </a:solidFill>
                <a:effectLst/>
                <a:latin typeface="Times New Roman" panose="02020603050405020304" pitchFamily="18" charset="0"/>
                <a:cs typeface="Times New Roman" panose="02020603050405020304" pitchFamily="18" charset="0"/>
              </a:rPr>
              <a:t>Impact Factor 22.4</a:t>
            </a:r>
          </a:p>
          <a:p>
            <a:pPr eaLnBrk="1" hangingPunct="1">
              <a:lnSpc>
                <a:spcPct val="80000"/>
              </a:lnSpc>
              <a:spcBef>
                <a:spcPct val="0"/>
              </a:spcBef>
              <a:buFont typeface="Wingdings" panose="05000000000000000000" pitchFamily="2" charset="2"/>
              <a:buNone/>
            </a:pPr>
            <a:endParaRPr lang="en-US" altLang="en-US" sz="1800">
              <a:solidFill>
                <a:srgbClr val="99FFCC"/>
              </a:solidFill>
              <a:effectLst/>
              <a:latin typeface="Times New Roman" panose="02020603050405020304" pitchFamily="18" charset="0"/>
              <a:cs typeface="Times New Roman" panose="02020603050405020304" pitchFamily="18" charset="0"/>
            </a:endParaRPr>
          </a:p>
          <a:p>
            <a:pPr eaLnBrk="1" hangingPunct="1">
              <a:lnSpc>
                <a:spcPct val="80000"/>
              </a:lnSpc>
              <a:spcBef>
                <a:spcPct val="0"/>
              </a:spcBef>
            </a:pPr>
            <a:endParaRPr lang="en-US" altLang="en-US" sz="1800">
              <a:effectLst/>
              <a:latin typeface="Times New Roman" panose="02020603050405020304" pitchFamily="18" charset="0"/>
              <a:cs typeface="Times New Roman" panose="02020603050405020304" pitchFamily="18" charset="0"/>
            </a:endParaRPr>
          </a:p>
        </p:txBody>
      </p:sp>
      <p:sp>
        <p:nvSpPr>
          <p:cNvPr id="43011" name="Text Box 19"/>
          <p:cNvSpPr txBox="1">
            <a:spLocks noChangeArrowheads="1"/>
          </p:cNvSpPr>
          <p:nvPr/>
        </p:nvSpPr>
        <p:spPr bwMode="auto">
          <a:xfrm>
            <a:off x="4038600" y="0"/>
            <a:ext cx="4794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Lucida Sans Unicode" panose="020B0602030504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Lucida Sans Unicode" panose="020B0602030504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Lucida Sans Unicode" panose="020B0602030504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Lucida Sans Unicode" panose="020B0602030504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9pPr>
          </a:lstStyle>
          <a:p>
            <a:pPr>
              <a:spcBef>
                <a:spcPct val="0"/>
              </a:spcBef>
              <a:buClrTx/>
              <a:buSzTx/>
              <a:buFontTx/>
              <a:buNone/>
            </a:pPr>
            <a:r>
              <a:rPr lang="en-US" altLang="en-US" sz="1800" i="1">
                <a:latin typeface="Times New Roman" panose="02020603050405020304" pitchFamily="18" charset="0"/>
              </a:rPr>
              <a:t>Citation History using Scopus.com for Schwab, SJ</a:t>
            </a:r>
          </a:p>
        </p:txBody>
      </p:sp>
      <p:sp>
        <p:nvSpPr>
          <p:cNvPr id="43012" name="Text Box 20"/>
          <p:cNvSpPr txBox="1">
            <a:spLocks noChangeArrowheads="1"/>
          </p:cNvSpPr>
          <p:nvPr/>
        </p:nvSpPr>
        <p:spPr bwMode="auto">
          <a:xfrm>
            <a:off x="0" y="76200"/>
            <a:ext cx="35829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Lucida Sans Unicode" panose="020B0602030504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Lucida Sans Unicode" panose="020B0602030504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Lucida Sans Unicode" panose="020B0602030504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Lucida Sans Unicode" panose="020B0602030504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9pPr>
          </a:lstStyle>
          <a:p>
            <a:pPr>
              <a:spcBef>
                <a:spcPct val="0"/>
              </a:spcBef>
              <a:buClrTx/>
              <a:buSzTx/>
              <a:buFontTx/>
              <a:buNone/>
            </a:pPr>
            <a:r>
              <a:rPr lang="en-US" altLang="en-US" sz="1200">
                <a:latin typeface="Times New Roman" panose="02020603050405020304" pitchFamily="18" charset="0"/>
              </a:rPr>
              <a:t>Note: year, citation number, impact factor, author order</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a:xfrm>
            <a:off x="457200" y="457200"/>
            <a:ext cx="8229600" cy="1143000"/>
          </a:xfrm>
        </p:spPr>
        <p:txBody>
          <a:bodyPr/>
          <a:lstStyle/>
          <a:p>
            <a:pPr eaLnBrk="1" hangingPunct="1">
              <a:defRPr/>
            </a:pPr>
            <a:r>
              <a:rPr lang="en-US" sz="4000" dirty="0"/>
              <a:t>Example Clinician % Effort on: </a:t>
            </a:r>
            <a:r>
              <a:rPr lang="en-US" sz="2800" dirty="0"/>
              <a:t>Reappointment letter Versus Promotion Letter</a:t>
            </a:r>
          </a:p>
        </p:txBody>
      </p:sp>
      <p:sp>
        <p:nvSpPr>
          <p:cNvPr id="59395" name="Rectangle 3"/>
          <p:cNvSpPr>
            <a:spLocks noChangeArrowheads="1"/>
          </p:cNvSpPr>
          <p:nvPr/>
        </p:nvSpPr>
        <p:spPr bwMode="auto">
          <a:xfrm>
            <a:off x="609600" y="1752600"/>
            <a:ext cx="7924800" cy="4648200"/>
          </a:xfrm>
          <a:prstGeom prst="rect">
            <a:avLst/>
          </a:prstGeom>
          <a:noFill/>
          <a:ln w="9525">
            <a:noFill/>
            <a:miter lim="800000"/>
            <a:headEnd/>
            <a:tailEnd/>
          </a:ln>
          <a:effectLst/>
        </p:spPr>
        <p:txBody>
          <a:bodyPr numCol="2"/>
          <a:lstStyle/>
          <a:p>
            <a:pPr marL="342900" indent="-342900" eaLnBrk="1" hangingPunct="1">
              <a:spcBef>
                <a:spcPct val="20000"/>
              </a:spcBef>
              <a:buClr>
                <a:schemeClr val="hlink"/>
              </a:buClr>
              <a:buSzPct val="70000"/>
              <a:defRPr/>
            </a:pPr>
            <a:r>
              <a:rPr lang="en-US" sz="2400" dirty="0">
                <a:effectLst>
                  <a:outerShdw blurRad="38100" dist="38100" dir="2700000" algn="tl">
                    <a:srgbClr val="000000"/>
                  </a:outerShdw>
                </a:effectLst>
                <a:cs typeface="+mn-cs"/>
              </a:rPr>
              <a:t>Reappointment letter: </a:t>
            </a:r>
          </a:p>
          <a:p>
            <a:pPr marL="800100" lvl="1" indent="-342900" eaLnBrk="1" hangingPunct="1">
              <a:spcBef>
                <a:spcPct val="20000"/>
              </a:spcBef>
              <a:buClr>
                <a:schemeClr val="hlink"/>
              </a:buClr>
              <a:buSzPct val="70000"/>
              <a:defRPr/>
            </a:pPr>
            <a:r>
              <a:rPr lang="en-US" sz="2400" dirty="0">
                <a:effectLst>
                  <a:outerShdw blurRad="38100" dist="38100" dir="2700000" algn="tl">
                    <a:srgbClr val="000000"/>
                  </a:outerShdw>
                </a:effectLst>
                <a:cs typeface="+mn-cs"/>
              </a:rPr>
              <a:t>to insure fair clinical compensation</a:t>
            </a:r>
          </a:p>
          <a:p>
            <a:pPr marL="800100" lvl="1" indent="-342900" eaLnBrk="1" hangingPunct="1">
              <a:spcBef>
                <a:spcPct val="20000"/>
              </a:spcBef>
              <a:buClr>
                <a:schemeClr val="hlink"/>
              </a:buClr>
              <a:buSzPct val="70000"/>
              <a:defRPr/>
            </a:pPr>
            <a:endParaRPr lang="en-US" sz="2400" dirty="0">
              <a:effectLst>
                <a:outerShdw blurRad="38100" dist="38100" dir="2700000" algn="tl">
                  <a:srgbClr val="000000"/>
                </a:outerShdw>
              </a:effectLst>
              <a:cs typeface="+mn-cs"/>
            </a:endParaRP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10% formal education - classroom and small group teaching only</a:t>
            </a:r>
          </a:p>
          <a:p>
            <a:pPr marL="742950" lvl="1" indent="-285750" eaLnBrk="1" hangingPunct="1">
              <a:spcBef>
                <a:spcPct val="20000"/>
              </a:spcBef>
              <a:buClr>
                <a:schemeClr val="accent2"/>
              </a:buClr>
              <a:buSzPct val="70000"/>
              <a:buFont typeface="Wingdings" pitchFamily="2" charset="2"/>
              <a:buChar char="n"/>
              <a:defRPr/>
            </a:pPr>
            <a:endParaRPr lang="en-US" sz="2000" dirty="0">
              <a:effectLst>
                <a:outerShdw blurRad="38100" dist="38100" dir="2700000" algn="tl">
                  <a:srgbClr val="000000"/>
                </a:outerShdw>
              </a:effectLst>
              <a:cs typeface="+mn-cs"/>
            </a:endParaRP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70% composite clinical care - clinical care including bedside teaching of students and GME</a:t>
            </a:r>
          </a:p>
          <a:p>
            <a:pPr marL="342900" indent="-342900" eaLnBrk="1" hangingPunct="1">
              <a:spcBef>
                <a:spcPct val="20000"/>
              </a:spcBef>
              <a:buClr>
                <a:schemeClr val="hlink"/>
              </a:buClr>
              <a:buSzPct val="70000"/>
              <a:defRPr/>
            </a:pPr>
            <a:endParaRPr lang="en-US" sz="2400" dirty="0">
              <a:effectLst>
                <a:outerShdw blurRad="38100" dist="38100" dir="2700000" algn="tl">
                  <a:srgbClr val="000000"/>
                </a:outerShdw>
              </a:effectLst>
              <a:cs typeface="+mn-cs"/>
            </a:endParaRPr>
          </a:p>
          <a:p>
            <a:pPr marL="342900" indent="-342900" eaLnBrk="1" hangingPunct="1">
              <a:spcBef>
                <a:spcPct val="20000"/>
              </a:spcBef>
              <a:buClr>
                <a:schemeClr val="hlink"/>
              </a:buClr>
              <a:buSzPct val="70000"/>
              <a:defRPr/>
            </a:pPr>
            <a:r>
              <a:rPr lang="en-US" sz="2400" dirty="0">
                <a:effectLst>
                  <a:outerShdw blurRad="38100" dist="38100" dir="2700000" algn="tl">
                    <a:srgbClr val="000000"/>
                  </a:outerShdw>
                </a:effectLst>
                <a:cs typeface="+mn-cs"/>
              </a:rPr>
              <a:t>Promotion letter:  </a:t>
            </a:r>
          </a:p>
          <a:p>
            <a:pPr marL="800100" lvl="1" indent="-342900" eaLnBrk="1" hangingPunct="1">
              <a:spcBef>
                <a:spcPct val="20000"/>
              </a:spcBef>
              <a:buClr>
                <a:schemeClr val="hlink"/>
              </a:buClr>
              <a:buSzPct val="70000"/>
              <a:defRPr/>
            </a:pPr>
            <a:r>
              <a:rPr lang="en-US" sz="2400" dirty="0">
                <a:effectLst>
                  <a:outerShdw blurRad="38100" dist="38100" dir="2700000" algn="tl">
                    <a:srgbClr val="000000"/>
                  </a:outerShdw>
                </a:effectLst>
                <a:cs typeface="+mn-cs"/>
              </a:rPr>
              <a:t>to insure fair consideration of teaching</a:t>
            </a:r>
          </a:p>
          <a:p>
            <a:pPr marL="342900" indent="-342900" eaLnBrk="1" hangingPunct="1">
              <a:spcBef>
                <a:spcPct val="20000"/>
              </a:spcBef>
              <a:buClr>
                <a:schemeClr val="hlink"/>
              </a:buClr>
              <a:buSzPct val="70000"/>
              <a:defRPr/>
            </a:pPr>
            <a:endParaRPr lang="en-US" sz="2400" dirty="0">
              <a:effectLst>
                <a:outerShdw blurRad="38100" dist="38100" dir="2700000" algn="tl">
                  <a:srgbClr val="000000"/>
                </a:outerShdw>
              </a:effectLst>
              <a:cs typeface="+mn-cs"/>
            </a:endParaRP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40% composite education - classroom and bedside teaching</a:t>
            </a:r>
          </a:p>
          <a:p>
            <a:pPr marL="742950" lvl="1" indent="-285750" eaLnBrk="1" hangingPunct="1">
              <a:spcBef>
                <a:spcPct val="20000"/>
              </a:spcBef>
              <a:buClr>
                <a:schemeClr val="accent2"/>
              </a:buClr>
              <a:buSzPct val="70000"/>
              <a:buFont typeface="Wingdings" pitchFamily="2" charset="2"/>
              <a:buChar char="n"/>
              <a:defRPr/>
            </a:pPr>
            <a:endParaRPr lang="en-US" sz="2000" dirty="0">
              <a:effectLst>
                <a:outerShdw blurRad="38100" dist="38100" dir="2700000" algn="tl">
                  <a:srgbClr val="000000"/>
                </a:outerShdw>
              </a:effectLst>
              <a:cs typeface="+mn-cs"/>
            </a:endParaRPr>
          </a:p>
          <a:p>
            <a:pPr marL="742950" lvl="1" indent="-285750" eaLnBrk="1" hangingPunct="1">
              <a:spcBef>
                <a:spcPct val="20000"/>
              </a:spcBef>
              <a:buClr>
                <a:schemeClr val="accent2"/>
              </a:buClr>
              <a:buSzPct val="70000"/>
              <a:buFont typeface="Wingdings" pitchFamily="2" charset="2"/>
              <a:buChar char="n"/>
              <a:defRPr/>
            </a:pPr>
            <a:r>
              <a:rPr lang="en-US" sz="2000" dirty="0">
                <a:effectLst>
                  <a:outerShdw blurRad="38100" dist="38100" dir="2700000" algn="tl">
                    <a:srgbClr val="000000"/>
                  </a:outerShdw>
                </a:effectLst>
                <a:cs typeface="+mn-cs"/>
              </a:rPr>
              <a:t>40% isolated clinical care - clinical care without trainees </a:t>
            </a:r>
          </a:p>
          <a:p>
            <a:pPr marL="342900" indent="-342900" eaLnBrk="1" hangingPunct="1">
              <a:spcBef>
                <a:spcPct val="20000"/>
              </a:spcBef>
              <a:buClr>
                <a:schemeClr val="hlink"/>
              </a:buClr>
              <a:buSzPct val="70000"/>
              <a:buFont typeface="Wingdings" pitchFamily="2" charset="2"/>
              <a:buNone/>
              <a:defRPr/>
            </a:pPr>
            <a:endParaRPr lang="en-US" sz="1600" dirty="0">
              <a:effectLst>
                <a:outerShdw blurRad="38100" dist="38100" dir="2700000" algn="tl">
                  <a:srgbClr val="000000"/>
                </a:outerShdw>
              </a:effectLst>
              <a:cs typeface="+mn-cs"/>
            </a:endParaRPr>
          </a:p>
        </p:txBody>
      </p:sp>
      <p:cxnSp>
        <p:nvCxnSpPr>
          <p:cNvPr id="25604" name="Straight Connector 6"/>
          <p:cNvCxnSpPr>
            <a:cxnSpLocks noChangeShapeType="1"/>
          </p:cNvCxnSpPr>
          <p:nvPr/>
        </p:nvCxnSpPr>
        <p:spPr bwMode="auto">
          <a:xfrm>
            <a:off x="685800" y="3200400"/>
            <a:ext cx="30480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05" name="Straight Connector 8"/>
          <p:cNvCxnSpPr>
            <a:cxnSpLocks noChangeShapeType="1"/>
          </p:cNvCxnSpPr>
          <p:nvPr/>
        </p:nvCxnSpPr>
        <p:spPr bwMode="auto">
          <a:xfrm>
            <a:off x="4572000" y="3200400"/>
            <a:ext cx="35052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5606" name="Right Arrow 9"/>
          <p:cNvSpPr>
            <a:spLocks noChangeArrowheads="1"/>
          </p:cNvSpPr>
          <p:nvPr/>
        </p:nvSpPr>
        <p:spPr bwMode="auto">
          <a:xfrm>
            <a:off x="4267200" y="3581400"/>
            <a:ext cx="457200" cy="228600"/>
          </a:xfrm>
          <a:prstGeom prst="rightArrow">
            <a:avLst>
              <a:gd name="adj1" fmla="val 50000"/>
              <a:gd name="adj2" fmla="val 50000"/>
            </a:avLst>
          </a:prstGeom>
          <a:solidFill>
            <a:schemeClr val="accent1"/>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Lucida Sans Unicode" panose="020B0602030504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Lucida Sans Unicode" panose="020B0602030504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Lucida Sans Unicode" panose="020B0602030504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Lucida Sans Unicode" panose="020B0602030504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9pPr>
          </a:lstStyle>
          <a:p>
            <a:pPr>
              <a:spcBef>
                <a:spcPct val="0"/>
              </a:spcBef>
              <a:buClrTx/>
              <a:buSzTx/>
              <a:buFontTx/>
              <a:buNone/>
            </a:pPr>
            <a:endParaRPr lang="en-US" altLang="en-US" sz="1800">
              <a:latin typeface="Times New Roman" panose="02020603050405020304" pitchFamily="18" charset="0"/>
            </a:endParaRPr>
          </a:p>
        </p:txBody>
      </p:sp>
      <p:sp>
        <p:nvSpPr>
          <p:cNvPr id="25607" name="Right Arrow 10"/>
          <p:cNvSpPr>
            <a:spLocks noChangeArrowheads="1"/>
          </p:cNvSpPr>
          <p:nvPr/>
        </p:nvSpPr>
        <p:spPr bwMode="auto">
          <a:xfrm>
            <a:off x="4648200" y="4876800"/>
            <a:ext cx="304800" cy="228600"/>
          </a:xfrm>
          <a:prstGeom prst="rightArrow">
            <a:avLst>
              <a:gd name="adj1" fmla="val 50000"/>
              <a:gd name="adj2" fmla="val 50000"/>
            </a:avLst>
          </a:prstGeom>
          <a:solidFill>
            <a:schemeClr val="accent1"/>
          </a:solidFill>
          <a:ln w="9525" algn="ctr">
            <a:solidFill>
              <a:schemeClr val="tx1"/>
            </a:solidFill>
            <a:round/>
            <a:headEnd/>
            <a:tailEnd/>
          </a:ln>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Lucida Sans Unicode" panose="020B0602030504020204" pitchFamily="34"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Lucida Sans Unicode" panose="020B0602030504020204" pitchFamily="34"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Lucida Sans Unicode" panose="020B0602030504020204" pitchFamily="34"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Lucida Sans Unicode" panose="020B0602030504020204" pitchFamily="34"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Lucida Sans Unicode" panose="020B0602030504020204" pitchFamily="34" charset="0"/>
              </a:defRPr>
            </a:lvl9pPr>
          </a:lstStyle>
          <a:p>
            <a:pPr>
              <a:spcBef>
                <a:spcPct val="0"/>
              </a:spcBef>
              <a:buClrTx/>
              <a:buSzTx/>
              <a:buFontTx/>
              <a:buNone/>
            </a:pPr>
            <a:endParaRPr lang="en-US" altLang="en-US" sz="180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3200" dirty="0"/>
              <a:t>Academic Appointment and Promotion Categories</a:t>
            </a:r>
          </a:p>
        </p:txBody>
      </p:sp>
      <p:sp>
        <p:nvSpPr>
          <p:cNvPr id="3" name="Content Placeholder 2"/>
          <p:cNvSpPr>
            <a:spLocks noGrp="1"/>
          </p:cNvSpPr>
          <p:nvPr>
            <p:ph idx="1"/>
          </p:nvPr>
        </p:nvSpPr>
        <p:spPr/>
        <p:txBody>
          <a:bodyPr anchor="ctr"/>
          <a:lstStyle/>
          <a:p>
            <a:pPr eaLnBrk="1" hangingPunct="1">
              <a:defRPr/>
            </a:pPr>
            <a:r>
              <a:rPr lang="en-US" sz="2800" dirty="0"/>
              <a:t>Part-time faculty</a:t>
            </a:r>
          </a:p>
          <a:p>
            <a:pPr eaLnBrk="1" hangingPunct="1">
              <a:defRPr/>
            </a:pPr>
            <a:r>
              <a:rPr lang="en-US" sz="2800" dirty="0"/>
              <a:t>Limited term faculty</a:t>
            </a:r>
          </a:p>
          <a:p>
            <a:pPr eaLnBrk="1" hangingPunct="1">
              <a:defRPr/>
            </a:pPr>
            <a:r>
              <a:rPr lang="en-US" sz="2800" dirty="0"/>
              <a:t>Affiliated faculty</a:t>
            </a:r>
          </a:p>
          <a:p>
            <a:pPr eaLnBrk="1" hangingPunct="1">
              <a:defRPr/>
            </a:pPr>
            <a:r>
              <a:rPr lang="en-US" sz="2800" dirty="0"/>
              <a:t>Volunteer faculty</a:t>
            </a:r>
          </a:p>
          <a:p>
            <a:pPr eaLnBrk="1" hangingPunct="1">
              <a:defRPr/>
            </a:pPr>
            <a:r>
              <a:rPr lang="en-US" sz="2800" dirty="0"/>
              <a:t>Joint faculty appointments</a:t>
            </a:r>
          </a:p>
          <a:p>
            <a:pPr eaLnBrk="1" hangingPunct="1">
              <a:defRPr/>
            </a:pPr>
            <a:r>
              <a:rPr lang="en-US" sz="2800" dirty="0"/>
              <a:t>Emeritus faculty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a:xfrm>
            <a:off x="457200" y="304800"/>
            <a:ext cx="8229600" cy="1143000"/>
          </a:xfrm>
        </p:spPr>
        <p:txBody>
          <a:bodyPr/>
          <a:lstStyle/>
          <a:p>
            <a:pPr eaLnBrk="1" hangingPunct="1">
              <a:defRPr/>
            </a:pPr>
            <a:r>
              <a:rPr lang="en-US"/>
              <a:t>Tenure - </a:t>
            </a:r>
            <a:r>
              <a:rPr lang="en-US" sz="3600"/>
              <a:t>value to UTHSC COM</a:t>
            </a:r>
            <a:r>
              <a:rPr lang="en-US"/>
              <a:t> </a:t>
            </a:r>
          </a:p>
        </p:txBody>
      </p:sp>
      <p:sp>
        <p:nvSpPr>
          <p:cNvPr id="72707" name="Rectangle 3"/>
          <p:cNvSpPr>
            <a:spLocks noChangeArrowheads="1"/>
          </p:cNvSpPr>
          <p:nvPr/>
        </p:nvSpPr>
        <p:spPr bwMode="auto">
          <a:xfrm>
            <a:off x="685800" y="1447800"/>
            <a:ext cx="8077200" cy="4419600"/>
          </a:xfrm>
          <a:prstGeom prst="rect">
            <a:avLst/>
          </a:prstGeom>
          <a:noFill/>
          <a:ln w="9525">
            <a:noFill/>
            <a:miter lim="800000"/>
            <a:headEnd/>
            <a:tailEnd/>
          </a:ln>
          <a:effectLst/>
        </p:spPr>
        <p:txBody>
          <a:bodyPr/>
          <a:lstStyle/>
          <a:p>
            <a:pPr marL="609600" indent="-609600" eaLnBrk="1" hangingPunct="1">
              <a:spcBef>
                <a:spcPct val="20000"/>
              </a:spcBef>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good job in assigned duties throughout tenure track period</a:t>
            </a:r>
          </a:p>
          <a:p>
            <a:pPr marL="609600" indent="-609600" eaLnBrk="1" hangingPunct="1">
              <a:spcBef>
                <a:spcPct val="20000"/>
              </a:spcBef>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shown promise of continued growth and success in these roles</a:t>
            </a:r>
          </a:p>
          <a:p>
            <a:pPr marL="609600" indent="-609600" eaLnBrk="1" hangingPunct="1">
              <a:spcBef>
                <a:spcPct val="20000"/>
              </a:spcBef>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ability to contribute to programs/activities that are likely to be needed at UTHSC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z="2800" dirty="0"/>
              <a:t>TENURE</a:t>
            </a:r>
          </a:p>
        </p:txBody>
      </p:sp>
      <p:sp>
        <p:nvSpPr>
          <p:cNvPr id="3" name="Content Placeholder 2"/>
          <p:cNvSpPr>
            <a:spLocks noGrp="1"/>
          </p:cNvSpPr>
          <p:nvPr>
            <p:ph idx="1"/>
          </p:nvPr>
        </p:nvSpPr>
        <p:spPr>
          <a:xfrm>
            <a:off x="457200" y="914400"/>
            <a:ext cx="8229600" cy="5715000"/>
          </a:xfrm>
        </p:spPr>
        <p:txBody>
          <a:bodyPr/>
          <a:lstStyle/>
          <a:p>
            <a:r>
              <a:rPr lang="en-US" sz="2000" dirty="0"/>
              <a:t>Tenure entitles a faculty member to an automatic continuation of his or her annual appointment until relinquished or forfeiture or termination for a specific cause.</a:t>
            </a:r>
          </a:p>
          <a:p>
            <a:r>
              <a:rPr lang="en-US" sz="2000" dirty="0"/>
              <a:t>Placement on tenure tract and probationary period determined at appointment. Standard 6 years.</a:t>
            </a:r>
          </a:p>
          <a:p>
            <a:r>
              <a:rPr lang="en-US" sz="2000" dirty="0"/>
              <a:t>Criteria for tenure tract:</a:t>
            </a:r>
          </a:p>
          <a:p>
            <a:pPr lvl="1"/>
            <a:r>
              <a:rPr lang="en-US" sz="2000" dirty="0"/>
              <a:t>Fulfills a distinctive requirement for the mission</a:t>
            </a:r>
          </a:p>
          <a:p>
            <a:pPr lvl="1"/>
            <a:r>
              <a:rPr lang="en-US" sz="2000" dirty="0"/>
              <a:t>Demonstrated excellence in area</a:t>
            </a:r>
          </a:p>
          <a:p>
            <a:pPr lvl="1"/>
            <a:r>
              <a:rPr lang="en-US" sz="2000" dirty="0"/>
              <a:t>Expectation of ongoing productivity</a:t>
            </a:r>
          </a:p>
          <a:p>
            <a:r>
              <a:rPr lang="en-US" sz="2000" dirty="0"/>
              <a:t>Award of Tenure</a:t>
            </a:r>
          </a:p>
          <a:p>
            <a:pPr lvl="1"/>
            <a:r>
              <a:rPr lang="en-US" sz="2000" dirty="0"/>
              <a:t>Regular Cumulative Performance Reviews</a:t>
            </a:r>
          </a:p>
          <a:p>
            <a:pPr lvl="1"/>
            <a:r>
              <a:rPr lang="en-US" sz="2000" dirty="0"/>
              <a:t>Award requires recommendation by the President of the University of Tennessee and approval by the Board of Trustees</a:t>
            </a:r>
          </a:p>
          <a:p>
            <a:pPr lvl="1"/>
            <a:r>
              <a:rPr lang="en-US" sz="2000" dirty="0"/>
              <a:t>Tenure not awarded: out</a:t>
            </a:r>
          </a:p>
          <a:p>
            <a:r>
              <a:rPr lang="en-US" sz="2000" dirty="0"/>
              <a:t>Enhanced Post-Tenure Performance Reviews</a:t>
            </a:r>
          </a:p>
          <a:p>
            <a:endParaRPr lang="en-US" sz="2400" dirty="0"/>
          </a:p>
          <a:p>
            <a:pPr lvl="1"/>
            <a:endParaRPr lang="en-US" sz="2000" dirty="0"/>
          </a:p>
          <a:p>
            <a:endParaRPr lang="en-US" sz="2000" dirty="0"/>
          </a:p>
        </p:txBody>
      </p:sp>
    </p:spTree>
    <p:extLst>
      <p:ext uri="{BB962C8B-B14F-4D97-AF65-F5344CB8AC3E}">
        <p14:creationId xmlns:p14="http://schemas.microsoft.com/office/powerpoint/2010/main" val="3470055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rrowheads="1"/>
          </p:cNvSpPr>
          <p:nvPr>
            <p:ph type="title"/>
          </p:nvPr>
        </p:nvSpPr>
        <p:spPr>
          <a:xfrm>
            <a:off x="457200" y="152400"/>
            <a:ext cx="8229600" cy="609600"/>
          </a:xfrm>
        </p:spPr>
        <p:txBody>
          <a:bodyPr/>
          <a:lstStyle/>
          <a:p>
            <a:pPr algn="l" eaLnBrk="1" hangingPunct="1">
              <a:defRPr/>
            </a:pPr>
            <a:r>
              <a:rPr lang="en-US" sz="3200"/>
              <a:t>Essentials for Criteria for Rank</a:t>
            </a:r>
          </a:p>
        </p:txBody>
      </p:sp>
      <p:sp>
        <p:nvSpPr>
          <p:cNvPr id="74755" name="Rectangle 3"/>
          <p:cNvSpPr>
            <a:spLocks noChangeArrowheads="1"/>
          </p:cNvSpPr>
          <p:nvPr/>
        </p:nvSpPr>
        <p:spPr bwMode="auto">
          <a:xfrm>
            <a:off x="609600" y="609600"/>
            <a:ext cx="8077200" cy="4419600"/>
          </a:xfrm>
          <a:prstGeom prst="rect">
            <a:avLst/>
          </a:prstGeom>
          <a:noFill/>
          <a:ln w="9525">
            <a:noFill/>
            <a:miter lim="800000"/>
            <a:headEnd/>
            <a:tailEnd/>
          </a:ln>
          <a:effectLst/>
        </p:spPr>
        <p:txBody>
          <a:bodyPr/>
          <a:lstStyle/>
          <a:p>
            <a:pPr marL="609600" indent="-609600" eaLnBrk="1" hangingPunct="1">
              <a:spcBef>
                <a:spcPct val="20000"/>
              </a:spcBef>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Assistant Professor</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show promise as a teacher</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show evidence of ability in research and/or professional promise </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Certified by American Board or equivalent credentials</a:t>
            </a:r>
          </a:p>
          <a:p>
            <a:pPr marL="609600" indent="-609600" eaLnBrk="1" hangingPunct="1">
              <a:spcBef>
                <a:spcPct val="20000"/>
              </a:spcBef>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Associate Professor</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accomplished in teaching, patient care, research and/or service with promise of continued productivity and development </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Publications: peer-reviewed,  reviews, textbook chapters, case studies</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~4 year minimum time as an Assistant Professor</a:t>
            </a:r>
          </a:p>
          <a:p>
            <a:pPr marL="609600" indent="-609600" eaLnBrk="1" hangingPunct="1">
              <a:spcBef>
                <a:spcPct val="20000"/>
              </a:spcBef>
              <a:buClr>
                <a:schemeClr val="hlink"/>
              </a:buClr>
              <a:buSzPct val="70000"/>
              <a:buFont typeface="Wingdings" pitchFamily="2" charset="2"/>
              <a:buChar char="n"/>
              <a:defRPr/>
            </a:pPr>
            <a:r>
              <a:rPr lang="en-US" sz="3200" dirty="0">
                <a:effectLst>
                  <a:outerShdw blurRad="38100" dist="38100" dir="2700000" algn="tl">
                    <a:srgbClr val="000000"/>
                  </a:outerShdw>
                </a:effectLst>
                <a:cs typeface="+mn-cs"/>
              </a:rPr>
              <a:t>Professor </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made and continues to make outstanding contributions in teaching, patient care, research, and/or service </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achieved a high level of productivity in the academic arena </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 developed new technique in a surgical procedure or clinical protocol</a:t>
            </a:r>
          </a:p>
          <a:p>
            <a:pPr marL="1371600" lvl="2" indent="-457200" eaLnBrk="1" hangingPunct="1">
              <a:spcBef>
                <a:spcPct val="20000"/>
              </a:spcBef>
              <a:buClr>
                <a:schemeClr val="tx2"/>
              </a:buClr>
              <a:buSzPct val="70000"/>
              <a:buFont typeface="Wingdings" pitchFamily="2" charset="2"/>
              <a:buChar char="n"/>
              <a:defRPr/>
            </a:pPr>
            <a:r>
              <a:rPr lang="en-US" dirty="0">
                <a:effectLst>
                  <a:outerShdw blurRad="38100" dist="38100" dir="2700000" algn="tl">
                    <a:srgbClr val="000000"/>
                  </a:outerShdw>
                </a:effectLst>
                <a:cs typeface="+mn-cs"/>
              </a:rPr>
              <a:t>~5 year minimum time as an Associate Professor</a:t>
            </a:r>
          </a:p>
          <a:p>
            <a:pPr marL="1371600" lvl="2" indent="-457200" eaLnBrk="1" hangingPunct="1">
              <a:spcBef>
                <a:spcPct val="20000"/>
              </a:spcBef>
              <a:buClr>
                <a:schemeClr val="tx2"/>
              </a:buClr>
              <a:buSzPct val="70000"/>
              <a:buFont typeface="Wingdings" pitchFamily="2" charset="2"/>
              <a:buChar char="n"/>
              <a:defRPr/>
            </a:pPr>
            <a:r>
              <a:rPr lang="en-US" b="1" i="1" dirty="0">
                <a:effectLst>
                  <a:outerShdw blurRad="38100" dist="38100" dir="2700000" algn="tl">
                    <a:srgbClr val="000000"/>
                  </a:outerShdw>
                </a:effectLst>
                <a:cs typeface="+mn-cs"/>
              </a:rPr>
              <a:t>national or international recognition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lstStyle/>
          <a:p>
            <a:r>
              <a:rPr lang="en-US" sz="2400" dirty="0"/>
              <a:t>Essentials for Criteria for Rank</a:t>
            </a:r>
          </a:p>
        </p:txBody>
      </p:sp>
      <p:sp>
        <p:nvSpPr>
          <p:cNvPr id="3" name="Content Placeholder 2"/>
          <p:cNvSpPr>
            <a:spLocks noGrp="1"/>
          </p:cNvSpPr>
          <p:nvPr>
            <p:ph idx="1"/>
          </p:nvPr>
        </p:nvSpPr>
        <p:spPr>
          <a:xfrm>
            <a:off x="457200" y="838200"/>
            <a:ext cx="8229600" cy="5638800"/>
          </a:xfrm>
        </p:spPr>
        <p:txBody>
          <a:bodyPr/>
          <a:lstStyle/>
          <a:p>
            <a:r>
              <a:rPr lang="en-US" sz="1800" dirty="0"/>
              <a:t>Instructor</a:t>
            </a:r>
          </a:p>
          <a:p>
            <a:pPr lvl="1"/>
            <a:r>
              <a:rPr lang="en-US" sz="1800" dirty="0"/>
              <a:t>Terminal degree of discipline or equivalent training or experience</a:t>
            </a:r>
          </a:p>
          <a:p>
            <a:pPr lvl="1"/>
            <a:r>
              <a:rPr lang="en-US" sz="1800" dirty="0"/>
              <a:t>Commitment to the University’s mission</a:t>
            </a:r>
          </a:p>
          <a:p>
            <a:pPr lvl="1"/>
            <a:r>
              <a:rPr lang="en-US" sz="1800" dirty="0"/>
              <a:t>Excellent scholastic record</a:t>
            </a:r>
          </a:p>
          <a:p>
            <a:pPr lvl="1"/>
            <a:r>
              <a:rPr lang="en-US" sz="1800" dirty="0"/>
              <a:t>Ability to relate effectively to students and/or colleagues</a:t>
            </a:r>
          </a:p>
          <a:p>
            <a:pPr lvl="1"/>
            <a:endParaRPr lang="en-US" sz="1800" dirty="0"/>
          </a:p>
          <a:p>
            <a:r>
              <a:rPr lang="en-US" sz="1800" dirty="0"/>
              <a:t>Assistant Professor</a:t>
            </a:r>
          </a:p>
          <a:p>
            <a:pPr lvl="1"/>
            <a:r>
              <a:rPr lang="en-US" sz="1800" dirty="0"/>
              <a:t>Doctorate or terminal degree in discipline or equivalent</a:t>
            </a:r>
          </a:p>
          <a:p>
            <a:pPr lvl="1"/>
            <a:r>
              <a:rPr lang="en-US" sz="1800" dirty="0"/>
              <a:t>Demonstrate potential for excellence in teaching</a:t>
            </a:r>
          </a:p>
          <a:p>
            <a:pPr lvl="1"/>
            <a:r>
              <a:rPr lang="en-US" sz="1800" dirty="0"/>
              <a:t>Demonstrate potential for excellence in research and/or scholarly activity</a:t>
            </a:r>
          </a:p>
          <a:p>
            <a:pPr lvl="1"/>
            <a:r>
              <a:rPr lang="en-US" sz="1800" dirty="0"/>
              <a:t>Demonstrate potential for excellence in service</a:t>
            </a:r>
          </a:p>
          <a:p>
            <a:pPr lvl="1"/>
            <a:r>
              <a:rPr lang="en-US" sz="1800" dirty="0"/>
              <a:t>Demonstrated ability to relate effectively to students and colleagues</a:t>
            </a:r>
          </a:p>
          <a:p>
            <a:pPr lvl="1"/>
            <a:r>
              <a:rPr lang="en-US" sz="1800" dirty="0"/>
              <a:t>Demonstrate potential for excellence in patient care when applicable</a:t>
            </a:r>
          </a:p>
          <a:p>
            <a:pPr lvl="1"/>
            <a:r>
              <a:rPr lang="en-US" sz="1800" dirty="0"/>
              <a:t>Board certification in his/her discipline when applicable</a:t>
            </a:r>
          </a:p>
        </p:txBody>
      </p:sp>
    </p:spTree>
    <p:extLst>
      <p:ext uri="{BB962C8B-B14F-4D97-AF65-F5344CB8AC3E}">
        <p14:creationId xmlns:p14="http://schemas.microsoft.com/office/powerpoint/2010/main" val="3419031001"/>
      </p:ext>
    </p:extLst>
  </p:cSld>
  <p:clrMapOvr>
    <a:masterClrMapping/>
  </p:clrMapOvr>
</p:sld>
</file>

<file path=ppt/theme/theme1.xml><?xml version="1.0" encoding="utf-8"?>
<a:theme xmlns:a="http://schemas.openxmlformats.org/drawingml/2006/main" name="Promotion &amp; Tenure 2010 Facutly Workshop">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C4DC752FA672B4195C956BE1A638E5F" ma:contentTypeVersion="7" ma:contentTypeDescription="Create a new document." ma:contentTypeScope="" ma:versionID="b9d2c70083acf6aa4e1069c368e522dd">
  <xsd:schema xmlns:xsd="http://www.w3.org/2001/XMLSchema" xmlns:xs="http://www.w3.org/2001/XMLSchema" xmlns:p="http://schemas.microsoft.com/office/2006/metadata/properties" xmlns:ns3="cbd823d6-7f1b-40ed-9642-0a1752ba6e3e" xmlns:ns4="c1ea5da9-8c2c-4c22-a2ce-4986b661cfd2" targetNamespace="http://schemas.microsoft.com/office/2006/metadata/properties" ma:root="true" ma:fieldsID="1b256bee7955837f878172666c6fc6bf" ns3:_="" ns4:_="">
    <xsd:import namespace="cbd823d6-7f1b-40ed-9642-0a1752ba6e3e"/>
    <xsd:import namespace="c1ea5da9-8c2c-4c22-a2ce-4986b661cfd2"/>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d823d6-7f1b-40ed-9642-0a1752ba6e3e"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ea5da9-8c2c-4c22-a2ce-4986b661cfd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92E982-9B7A-4EB8-AF72-2243E0D36F1D}">
  <ds:schemaRefs>
    <ds:schemaRef ds:uri="http://schemas.microsoft.com/sharepoint/v3/contenttype/forms"/>
  </ds:schemaRefs>
</ds:datastoreItem>
</file>

<file path=customXml/itemProps2.xml><?xml version="1.0" encoding="utf-8"?>
<ds:datastoreItem xmlns:ds="http://schemas.openxmlformats.org/officeDocument/2006/customXml" ds:itemID="{51CFE703-1A5E-435C-AAAD-F0ED25A6D303}">
  <ds:schemaRefs>
    <ds:schemaRef ds:uri="c1ea5da9-8c2c-4c22-a2ce-4986b661cfd2"/>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bd823d6-7f1b-40ed-9642-0a1752ba6e3e"/>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FDE833DB-BCE8-4067-B772-3322C3423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d823d6-7f1b-40ed-9642-0a1752ba6e3e"/>
    <ds:schemaRef ds:uri="c1ea5da9-8c2c-4c22-a2ce-4986b661cfd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Promotion &amp; Tenure 2010 Facutly Workshop</Template>
  <TotalTime>1341</TotalTime>
  <Words>3238</Words>
  <Application>Microsoft Office PowerPoint</Application>
  <PresentationFormat>On-screen Show (4:3)</PresentationFormat>
  <Paragraphs>547</Paragraphs>
  <Slides>43</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Arial</vt:lpstr>
      <vt:lpstr>Calibri</vt:lpstr>
      <vt:lpstr>Lucida Sans Unicode</vt:lpstr>
      <vt:lpstr>Times New Roman</vt:lpstr>
      <vt:lpstr>Wingdings</vt:lpstr>
      <vt:lpstr>Promotion &amp; Tenure 2010 Facutly Workshop</vt:lpstr>
      <vt:lpstr>Academic Appointment, Promotion &amp; Tenure</vt:lpstr>
      <vt:lpstr>University of Tennessee Graduate School of Medicine Core Values</vt:lpstr>
      <vt:lpstr>Policy:  Faculty Affairs Website http://www.utmem.edu/Medicine/Acad_Affairs/Fac_Adm/</vt:lpstr>
      <vt:lpstr>Academic Appointment and Promotion Categories</vt:lpstr>
      <vt:lpstr>Academic Appointment and Promotion Categories</vt:lpstr>
      <vt:lpstr>Tenure - value to UTHSC COM </vt:lpstr>
      <vt:lpstr>TENURE</vt:lpstr>
      <vt:lpstr>Essentials for Criteria for Rank</vt:lpstr>
      <vt:lpstr>Essentials for Criteria for Rank</vt:lpstr>
      <vt:lpstr>Essentials for Criteria for Rank</vt:lpstr>
      <vt:lpstr>Essentials for Criteria for Rank</vt:lpstr>
      <vt:lpstr>National / International Reputation: </vt:lpstr>
      <vt:lpstr>Time in Rank Requirements for Promotion</vt:lpstr>
      <vt:lpstr>Minimum Number of Discipline-Specific Publications for Promotion</vt:lpstr>
      <vt:lpstr>Number of Required Letters of Recommendation </vt:lpstr>
      <vt:lpstr>Letters of Evaluation</vt:lpstr>
      <vt:lpstr>Missions of the University of Tennessee Health Science Center</vt:lpstr>
      <vt:lpstr>Mission - Teaching: </vt:lpstr>
      <vt:lpstr>PowerPoint Presentation</vt:lpstr>
      <vt:lpstr>Mission - Scholarly Activity: Financial Expectations of Extramural Funding</vt:lpstr>
      <vt:lpstr>Quantity and quality of publications </vt:lpstr>
      <vt:lpstr>Mission – Scholarly Activity: Quantity and quality of publications </vt:lpstr>
      <vt:lpstr>Mission - Service: </vt:lpstr>
      <vt:lpstr>Mission - Clinical Service:  Quantity and Quality of Patient Care </vt:lpstr>
      <vt:lpstr>PowerPoint Presentation</vt:lpstr>
      <vt:lpstr>Metrics</vt:lpstr>
      <vt:lpstr>Metric Point requirements for Promotion</vt:lpstr>
      <vt:lpstr>Guidance for Assessment of Publication Productivity</vt:lpstr>
      <vt:lpstr>Recommended Metric Values for Promotion of Tenured and Research Faculty</vt:lpstr>
      <vt:lpstr>Recommended Metric Values for Promotion of Non-Tenure and Clinical-Educators</vt:lpstr>
      <vt:lpstr>Candidate’s Role in P &amp; T</vt:lpstr>
      <vt:lpstr>Documentation beyond CV: </vt:lpstr>
      <vt:lpstr>Preparation of Curriculum Vitae</vt:lpstr>
      <vt:lpstr>Chair/Division Chief Role in P&amp;T:  with varying levels of input from faculty</vt:lpstr>
      <vt:lpstr>Academic  Appointment,  Promotion  and Tenure  Committee  Organization</vt:lpstr>
      <vt:lpstr>Academic Appointment, Promotion and Tenure Committee Responsibilities</vt:lpstr>
      <vt:lpstr>Planning for Promotion</vt:lpstr>
      <vt:lpstr>Planning for Promotion Research and Scholarly Activity</vt:lpstr>
      <vt:lpstr>Planning for Promotion Regional, National and International Reputation</vt:lpstr>
      <vt:lpstr>Promotion and Tenure Schedule </vt:lpstr>
      <vt:lpstr>Promotion and Tenure Schedule </vt:lpstr>
      <vt:lpstr>PowerPoint Presentation</vt:lpstr>
      <vt:lpstr>Example Clinician % Effort on: Reappointment letter Versus Promotion Letter</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Appointment, Promotion &amp; Tenure 2010</dc:title>
  <dc:creator>Home</dc:creator>
  <cp:lastModifiedBy>Littleton, Connie L</cp:lastModifiedBy>
  <cp:revision>123</cp:revision>
  <dcterms:created xsi:type="dcterms:W3CDTF">2009-10-12T18:17:32Z</dcterms:created>
  <dcterms:modified xsi:type="dcterms:W3CDTF">2020-08-18T17:03:25Z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0x010100EC4DC752FA672B4195C956BE1A638E5F</vt:lpwstr>
  </property>
</Properties>
</file>