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handoutMasterIdLst>
    <p:handoutMasterId r:id="rId38"/>
  </p:handoutMasterIdLst>
  <p:sldIdLst>
    <p:sldId id="256" r:id="rId2"/>
    <p:sldId id="257" r:id="rId3"/>
    <p:sldId id="258" r:id="rId4"/>
    <p:sldId id="259" r:id="rId5"/>
    <p:sldId id="262" r:id="rId6"/>
    <p:sldId id="260" r:id="rId7"/>
    <p:sldId id="263" r:id="rId8"/>
    <p:sldId id="264" r:id="rId9"/>
    <p:sldId id="265" r:id="rId10"/>
    <p:sldId id="266" r:id="rId11"/>
    <p:sldId id="267" r:id="rId12"/>
    <p:sldId id="268" r:id="rId13"/>
    <p:sldId id="269" r:id="rId14"/>
    <p:sldId id="270" r:id="rId15"/>
    <p:sldId id="271" r:id="rId16"/>
    <p:sldId id="272" r:id="rId17"/>
    <p:sldId id="279" r:id="rId18"/>
    <p:sldId id="273" r:id="rId19"/>
    <p:sldId id="261" r:id="rId20"/>
    <p:sldId id="278" r:id="rId21"/>
    <p:sldId id="275" r:id="rId22"/>
    <p:sldId id="276" r:id="rId23"/>
    <p:sldId id="277" r:id="rId24"/>
    <p:sldId id="280" r:id="rId25"/>
    <p:sldId id="281" r:id="rId26"/>
    <p:sldId id="282" r:id="rId27"/>
    <p:sldId id="283" r:id="rId28"/>
    <p:sldId id="284" r:id="rId29"/>
    <p:sldId id="285" r:id="rId30"/>
    <p:sldId id="289" r:id="rId31"/>
    <p:sldId id="290" r:id="rId32"/>
    <p:sldId id="291" r:id="rId33"/>
    <p:sldId id="292" r:id="rId34"/>
    <p:sldId id="286" r:id="rId35"/>
    <p:sldId id="287" r:id="rId36"/>
    <p:sldId id="288" r:id="rId3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8"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204A210-E352-4921-9288-66F50BAC87AF}" type="datetimeFigureOut">
              <a:rPr lang="en-US" smtClean="0"/>
              <a:t>12/11/2023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6221E03-1846-4BE6-A14C-D6AD8728B5E4}" type="slidenum">
              <a:rPr lang="en-US" smtClean="0"/>
              <a:t>‹#›</a:t>
            </a:fld>
            <a:endParaRPr lang="en-US"/>
          </a:p>
        </p:txBody>
      </p:sp>
    </p:spTree>
    <p:extLst>
      <p:ext uri="{BB962C8B-B14F-4D97-AF65-F5344CB8AC3E}">
        <p14:creationId xmlns:p14="http://schemas.microsoft.com/office/powerpoint/2010/main" val="36565996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070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94221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15308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46937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251264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16541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42376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93314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5878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253981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0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12/11/2023</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83775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12/11/2023</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551842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2" r:id="rId8"/>
    <p:sldLayoutId id="2147483668" r:id="rId9"/>
    <p:sldLayoutId id="2147483669" r:id="rId10"/>
    <p:sldLayoutId id="2147483670" r:id="rId11"/>
    <p:sldLayoutId id="2147483671"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archive.ada.gov/telehealth_guidance.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ada.gov/resources/medical-care-mobility/"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ada.gov/resources/2021-08-25-covid-qa/"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ada.gov/resources/opioid-use-disorder/"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askjan.org/" TargetMode="External"/><Relationship Id="rId2" Type="http://schemas.openxmlformats.org/officeDocument/2006/relationships/hyperlink" Target="https://www.ada.gov/" TargetMode="External"/><Relationship Id="rId1" Type="http://schemas.openxmlformats.org/officeDocument/2006/relationships/slideLayout" Target="../slideLayouts/slideLayout2.xml"/><Relationship Id="rId6" Type="http://schemas.openxmlformats.org/officeDocument/2006/relationships/hyperlink" Target="https://askjan.org/events/register/2024-Webcast-Series.cfm" TargetMode="External"/><Relationship Id="rId5" Type="http://schemas.openxmlformats.org/officeDocument/2006/relationships/hyperlink" Target="https://www.facebook.com/hashtag/ada?__eep__=6&amp;__cft__%5b0%5d=AZWOn3nFtrHlRTo36ksMJpOowxw7tmbMCi_yEczT51fOt34w_4YZKd0UdLJbMxP1Vu0-fyBAv-AwAxoI8RpIq0jJoDEwdPDepI9MhJm3ZcQG-kt-c9g7fsOTuCpM9TnaqWfnPylTU5h3QYrIvDpXqSbXGCViHP4a4o-AVBf1VyCAvLvdDqGk4ub4HsQGKGcBdMw&amp;__tn__=*NK-R" TargetMode="External"/><Relationship Id="rId4" Type="http://schemas.openxmlformats.org/officeDocument/2006/relationships/hyperlink" Target="https://www.facebook.com/hashtag/hr?__eep__=6&amp;__cft__%5b0%5d=AZWOn3nFtrHlRTo36ksMJpOowxw7tmbMCi_yEczT51fOt34w_4YZKd0UdLJbMxP1Vu0-fyBAv-AwAxoI8RpIq0jJoDEwdPDepI9MhJm3ZcQG-kt-c9g7fsOTuCpM9TnaqWfnPylTU5h3QYrIvDpXqSbXGCViHP4a4o-AVBf1VyCAvLvdDqGk4ub4HsQGKGcBdMw&amp;__tn__=*NK-R"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mailto:scook@knoxvilletn.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40CCD-45D6-7EB2-510F-104F3C3DE748}"/>
              </a:ext>
            </a:extLst>
          </p:cNvPr>
          <p:cNvSpPr>
            <a:spLocks noGrp="1"/>
          </p:cNvSpPr>
          <p:nvPr>
            <p:ph type="ctrTitle"/>
          </p:nvPr>
        </p:nvSpPr>
        <p:spPr>
          <a:xfrm>
            <a:off x="1317072" y="2684476"/>
            <a:ext cx="9546671" cy="744523"/>
          </a:xfrm>
        </p:spPr>
        <p:txBody>
          <a:bodyPr>
            <a:noAutofit/>
          </a:bodyPr>
          <a:lstStyle/>
          <a:p>
            <a:r>
              <a:rPr lang="en-US" dirty="0" smtClean="0">
                <a:latin typeface="Abadi" panose="020F0502020204030204" pitchFamily="34" charset="0"/>
              </a:rPr>
              <a:t>Healthcare for People with Disabilities</a:t>
            </a:r>
            <a:endParaRPr lang="en-US" dirty="0">
              <a:latin typeface="Abadi" panose="020F0502020204030204" pitchFamily="34" charset="0"/>
            </a:endParaRPr>
          </a:p>
        </p:txBody>
      </p:sp>
      <p:sp>
        <p:nvSpPr>
          <p:cNvPr id="3" name="Subtitle 2">
            <a:extLst>
              <a:ext uri="{FF2B5EF4-FFF2-40B4-BE49-F238E27FC236}">
                <a16:creationId xmlns:a16="http://schemas.microsoft.com/office/drawing/2014/main" id="{C4B84473-CCDC-386F-E384-4DA35B47FF84}"/>
              </a:ext>
            </a:extLst>
          </p:cNvPr>
          <p:cNvSpPr>
            <a:spLocks noGrp="1"/>
          </p:cNvSpPr>
          <p:nvPr>
            <p:ph type="subTitle" idx="1"/>
          </p:nvPr>
        </p:nvSpPr>
        <p:spPr>
          <a:xfrm>
            <a:off x="2305345" y="4096422"/>
            <a:ext cx="7570124" cy="1213658"/>
          </a:xfrm>
        </p:spPr>
        <p:txBody>
          <a:bodyPr/>
          <a:lstStyle/>
          <a:p>
            <a:pPr algn="ctr"/>
            <a:r>
              <a:rPr lang="en-US" dirty="0"/>
              <a:t>Stephanie Brewer Cook</a:t>
            </a:r>
          </a:p>
          <a:p>
            <a:pPr algn="ctr"/>
            <a:r>
              <a:rPr lang="en-US" dirty="0"/>
              <a:t>City of Knoxville ADA Coordinator</a:t>
            </a:r>
          </a:p>
        </p:txBody>
      </p:sp>
    </p:spTree>
    <p:extLst>
      <p:ext uri="{BB962C8B-B14F-4D97-AF65-F5344CB8AC3E}">
        <p14:creationId xmlns:p14="http://schemas.microsoft.com/office/powerpoint/2010/main" val="828396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D5678-F3BC-9624-03D2-7DD1104510DE}"/>
              </a:ext>
            </a:extLst>
          </p:cNvPr>
          <p:cNvSpPr>
            <a:spLocks noGrp="1"/>
          </p:cNvSpPr>
          <p:nvPr>
            <p:ph type="title"/>
          </p:nvPr>
        </p:nvSpPr>
        <p:spPr/>
        <p:txBody>
          <a:bodyPr/>
          <a:lstStyle/>
          <a:p>
            <a:r>
              <a:rPr lang="en-US" dirty="0">
                <a:latin typeface="Abadi" panose="020B0604020104020204" pitchFamily="34" charset="0"/>
              </a:rPr>
              <a:t>Personal Anecdotes</a:t>
            </a:r>
          </a:p>
        </p:txBody>
      </p:sp>
      <p:sp>
        <p:nvSpPr>
          <p:cNvPr id="3" name="Content Placeholder 2">
            <a:extLst>
              <a:ext uri="{FF2B5EF4-FFF2-40B4-BE49-F238E27FC236}">
                <a16:creationId xmlns:a16="http://schemas.microsoft.com/office/drawing/2014/main" id="{42264475-030C-D9E3-E8F1-038BD0F2DBA2}"/>
              </a:ext>
            </a:extLst>
          </p:cNvPr>
          <p:cNvSpPr>
            <a:spLocks noGrp="1"/>
          </p:cNvSpPr>
          <p:nvPr>
            <p:ph idx="1"/>
          </p:nvPr>
        </p:nvSpPr>
        <p:spPr/>
        <p:txBody>
          <a:bodyPr>
            <a:normAutofit/>
          </a:bodyPr>
          <a:lstStyle/>
          <a:p>
            <a:r>
              <a:rPr lang="en-US" dirty="0"/>
              <a:t>Woman who has a disability from birth that affects her ability to move limbs—paralyzed except for her neck and head—dependent on caregiver 24/7—sip/puff wheelchair</a:t>
            </a:r>
          </a:p>
          <a:p>
            <a:r>
              <a:rPr lang="en-US" dirty="0"/>
              <a:t>Vaccinated against COVID but later got COVID </a:t>
            </a:r>
          </a:p>
          <a:p>
            <a:r>
              <a:rPr lang="en-US" dirty="0"/>
              <a:t>Experienced months of inexplicable symptoms and had to wait on referral to a specialist to get an appointment; took </a:t>
            </a:r>
            <a:r>
              <a:rPr lang="en-US" b="1" dirty="0"/>
              <a:t>four</a:t>
            </a:r>
            <a:r>
              <a:rPr lang="en-US" dirty="0"/>
              <a:t> months to get in</a:t>
            </a:r>
          </a:p>
        </p:txBody>
      </p:sp>
    </p:spTree>
    <p:extLst>
      <p:ext uri="{BB962C8B-B14F-4D97-AF65-F5344CB8AC3E}">
        <p14:creationId xmlns:p14="http://schemas.microsoft.com/office/powerpoint/2010/main" val="2840042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87C74-2FEA-0733-8F0D-25DCCE5AA3C6}"/>
              </a:ext>
            </a:extLst>
          </p:cNvPr>
          <p:cNvSpPr>
            <a:spLocks noGrp="1"/>
          </p:cNvSpPr>
          <p:nvPr>
            <p:ph type="title"/>
          </p:nvPr>
        </p:nvSpPr>
        <p:spPr/>
        <p:txBody>
          <a:bodyPr/>
          <a:lstStyle/>
          <a:p>
            <a:r>
              <a:rPr lang="en-US" dirty="0">
                <a:latin typeface="Abadi" panose="020B0604020104020204" pitchFamily="34" charset="0"/>
              </a:rPr>
              <a:t>Personal Anecdotes</a:t>
            </a:r>
          </a:p>
        </p:txBody>
      </p:sp>
      <p:sp>
        <p:nvSpPr>
          <p:cNvPr id="3" name="Content Placeholder 2">
            <a:extLst>
              <a:ext uri="{FF2B5EF4-FFF2-40B4-BE49-F238E27FC236}">
                <a16:creationId xmlns:a16="http://schemas.microsoft.com/office/drawing/2014/main" id="{82784E03-866F-78DA-75EC-549B6825E9CC}"/>
              </a:ext>
            </a:extLst>
          </p:cNvPr>
          <p:cNvSpPr>
            <a:spLocks noGrp="1"/>
          </p:cNvSpPr>
          <p:nvPr>
            <p:ph idx="1"/>
          </p:nvPr>
        </p:nvSpPr>
        <p:spPr/>
        <p:txBody>
          <a:bodyPr>
            <a:normAutofit lnSpcReduction="10000"/>
          </a:bodyPr>
          <a:lstStyle/>
          <a:p>
            <a:r>
              <a:rPr lang="en-US" dirty="0"/>
              <a:t>Day of appointment with the specialist</a:t>
            </a:r>
          </a:p>
          <a:p>
            <a:r>
              <a:rPr lang="en-US" dirty="0"/>
              <a:t>Dependent on someone else for transportation, she arrived at specialist’s office to find that there was no parking available to unload her.</a:t>
            </a:r>
          </a:p>
          <a:p>
            <a:r>
              <a:rPr lang="en-US" dirty="0"/>
              <a:t>Called specialist’s office to explain “trying to park; am here” and was put on hold.</a:t>
            </a:r>
          </a:p>
          <a:p>
            <a:r>
              <a:rPr lang="en-US" dirty="0"/>
              <a:t>Office picked phone back up and said that specialist had a very busy day and since she was late, had to reschedule</a:t>
            </a:r>
          </a:p>
          <a:p>
            <a:endParaRPr lang="en-US" dirty="0"/>
          </a:p>
        </p:txBody>
      </p:sp>
    </p:spTree>
    <p:extLst>
      <p:ext uri="{BB962C8B-B14F-4D97-AF65-F5344CB8AC3E}">
        <p14:creationId xmlns:p14="http://schemas.microsoft.com/office/powerpoint/2010/main" val="865612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058F-1B5B-A98F-3040-C0A962EC58ED}"/>
              </a:ext>
            </a:extLst>
          </p:cNvPr>
          <p:cNvSpPr>
            <a:spLocks noGrp="1"/>
          </p:cNvSpPr>
          <p:nvPr>
            <p:ph type="title"/>
          </p:nvPr>
        </p:nvSpPr>
        <p:spPr/>
        <p:txBody>
          <a:bodyPr/>
          <a:lstStyle/>
          <a:p>
            <a:r>
              <a:rPr lang="en-US" dirty="0">
                <a:latin typeface="Abadi" panose="020B0604020104020204" pitchFamily="34" charset="0"/>
              </a:rPr>
              <a:t>Personal Anecdotes</a:t>
            </a:r>
            <a:r>
              <a:rPr lang="en-US" dirty="0"/>
              <a:t>	</a:t>
            </a:r>
          </a:p>
        </p:txBody>
      </p:sp>
      <p:sp>
        <p:nvSpPr>
          <p:cNvPr id="3" name="Content Placeholder 2">
            <a:extLst>
              <a:ext uri="{FF2B5EF4-FFF2-40B4-BE49-F238E27FC236}">
                <a16:creationId xmlns:a16="http://schemas.microsoft.com/office/drawing/2014/main" id="{4E34734F-122D-4485-75D1-DBB85C8D01D0}"/>
              </a:ext>
            </a:extLst>
          </p:cNvPr>
          <p:cNvSpPr>
            <a:spLocks noGrp="1"/>
          </p:cNvSpPr>
          <p:nvPr>
            <p:ph idx="1"/>
          </p:nvPr>
        </p:nvSpPr>
        <p:spPr/>
        <p:txBody>
          <a:bodyPr/>
          <a:lstStyle/>
          <a:p>
            <a:r>
              <a:rPr lang="en-US" dirty="0"/>
              <a:t>Family member rushed to emergency room</a:t>
            </a:r>
          </a:p>
          <a:p>
            <a:r>
              <a:rPr lang="en-US" dirty="0"/>
              <a:t>Member of family who is dependent on accessible parking arrived at the ER to find that all accessible parking had been blocked off and reserved for COVID testing</a:t>
            </a:r>
          </a:p>
          <a:p>
            <a:r>
              <a:rPr lang="en-US" dirty="0"/>
              <a:t>Disabled family member had to park almost three times as far away and had no help to get from the vehicle to ER; was a very difficult physical struggle</a:t>
            </a:r>
          </a:p>
          <a:p>
            <a:endParaRPr lang="en-US" dirty="0"/>
          </a:p>
        </p:txBody>
      </p:sp>
    </p:spTree>
    <p:extLst>
      <p:ext uri="{BB962C8B-B14F-4D97-AF65-F5344CB8AC3E}">
        <p14:creationId xmlns:p14="http://schemas.microsoft.com/office/powerpoint/2010/main" val="3647115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85129-E965-1D25-A180-72CA24EBEA6B}"/>
              </a:ext>
            </a:extLst>
          </p:cNvPr>
          <p:cNvSpPr>
            <a:spLocks noGrp="1"/>
          </p:cNvSpPr>
          <p:nvPr>
            <p:ph type="title"/>
          </p:nvPr>
        </p:nvSpPr>
        <p:spPr/>
        <p:txBody>
          <a:bodyPr/>
          <a:lstStyle/>
          <a:p>
            <a:r>
              <a:rPr lang="en-US" dirty="0">
                <a:latin typeface="Abadi" panose="020B0604020104020204" pitchFamily="34" charset="0"/>
              </a:rPr>
              <a:t>Personal Anecdotes</a:t>
            </a:r>
            <a:r>
              <a:rPr lang="en-US" dirty="0"/>
              <a:t>	</a:t>
            </a:r>
          </a:p>
        </p:txBody>
      </p:sp>
      <p:sp>
        <p:nvSpPr>
          <p:cNvPr id="3" name="Content Placeholder 2">
            <a:extLst>
              <a:ext uri="{FF2B5EF4-FFF2-40B4-BE49-F238E27FC236}">
                <a16:creationId xmlns:a16="http://schemas.microsoft.com/office/drawing/2014/main" id="{7E98A010-7D77-FC71-525A-69FCE538BAD7}"/>
              </a:ext>
            </a:extLst>
          </p:cNvPr>
          <p:cNvSpPr>
            <a:spLocks noGrp="1"/>
          </p:cNvSpPr>
          <p:nvPr>
            <p:ph idx="1"/>
          </p:nvPr>
        </p:nvSpPr>
        <p:spPr/>
        <p:txBody>
          <a:bodyPr/>
          <a:lstStyle/>
          <a:p>
            <a:r>
              <a:rPr lang="en-US" dirty="0"/>
              <a:t>Woman who is a “little person” has seen the same Gynecologist for years; one day the doctor was out and another doctor in the practice was available.</a:t>
            </a:r>
          </a:p>
          <a:p>
            <a:r>
              <a:rPr lang="en-US" dirty="0"/>
              <a:t>Only one exam room has adjustable height examination table, but it was in use at the time</a:t>
            </a:r>
          </a:p>
          <a:p>
            <a:r>
              <a:rPr lang="en-US" dirty="0"/>
              <a:t>Patient could not get on table without assistance and ended up not having a pelvic exam that day—only talked with the doctor; had to reschedule </a:t>
            </a:r>
          </a:p>
        </p:txBody>
      </p:sp>
    </p:spTree>
    <p:extLst>
      <p:ext uri="{BB962C8B-B14F-4D97-AF65-F5344CB8AC3E}">
        <p14:creationId xmlns:p14="http://schemas.microsoft.com/office/powerpoint/2010/main" val="1150289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58875-0FA9-9635-AFA1-FE16016C2FED}"/>
              </a:ext>
            </a:extLst>
          </p:cNvPr>
          <p:cNvSpPr>
            <a:spLocks noGrp="1"/>
          </p:cNvSpPr>
          <p:nvPr>
            <p:ph type="title"/>
          </p:nvPr>
        </p:nvSpPr>
        <p:spPr/>
        <p:txBody>
          <a:bodyPr/>
          <a:lstStyle/>
          <a:p>
            <a:r>
              <a:rPr lang="en-US" dirty="0">
                <a:latin typeface="Abadi" panose="020B0604020104020204" pitchFamily="34" charset="0"/>
              </a:rPr>
              <a:t>Personal Anecdotes</a:t>
            </a:r>
          </a:p>
        </p:txBody>
      </p:sp>
      <p:sp>
        <p:nvSpPr>
          <p:cNvPr id="3" name="Content Placeholder 2">
            <a:extLst>
              <a:ext uri="{FF2B5EF4-FFF2-40B4-BE49-F238E27FC236}">
                <a16:creationId xmlns:a16="http://schemas.microsoft.com/office/drawing/2014/main" id="{3BDF056E-E1E7-2E9D-FCB1-838535D7B3D7}"/>
              </a:ext>
            </a:extLst>
          </p:cNvPr>
          <p:cNvSpPr>
            <a:spLocks noGrp="1"/>
          </p:cNvSpPr>
          <p:nvPr>
            <p:ph idx="1"/>
          </p:nvPr>
        </p:nvSpPr>
        <p:spPr/>
        <p:txBody>
          <a:bodyPr>
            <a:normAutofit/>
          </a:bodyPr>
          <a:lstStyle/>
          <a:p>
            <a:r>
              <a:rPr lang="en-US" dirty="0"/>
              <a:t>Individual with a service animal fell ill and had to be transported to hospital via ambulance</a:t>
            </a:r>
          </a:p>
          <a:p>
            <a:r>
              <a:rPr lang="en-US" dirty="0"/>
              <a:t>Upon arrival, nobody knew that the service animal is allowed to stay with the patient and separated them causing more stress for both</a:t>
            </a:r>
          </a:p>
          <a:p>
            <a:r>
              <a:rPr lang="en-US" dirty="0"/>
              <a:t>A family member was found to come sit with the service animal and was returned to patient once more conscience 	(*ER nurse was familiar with service animals)</a:t>
            </a:r>
          </a:p>
        </p:txBody>
      </p:sp>
    </p:spTree>
    <p:extLst>
      <p:ext uri="{BB962C8B-B14F-4D97-AF65-F5344CB8AC3E}">
        <p14:creationId xmlns:p14="http://schemas.microsoft.com/office/powerpoint/2010/main" val="173591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AF44C-69FA-2E5F-546D-8FA3E07E12DD}"/>
              </a:ext>
            </a:extLst>
          </p:cNvPr>
          <p:cNvSpPr>
            <a:spLocks noGrp="1"/>
          </p:cNvSpPr>
          <p:nvPr>
            <p:ph type="title"/>
          </p:nvPr>
        </p:nvSpPr>
        <p:spPr/>
        <p:txBody>
          <a:bodyPr/>
          <a:lstStyle/>
          <a:p>
            <a:r>
              <a:rPr lang="en-US" dirty="0">
                <a:latin typeface="Abadi" panose="020B0604020104020204" pitchFamily="34" charset="0"/>
              </a:rPr>
              <a:t>Personal </a:t>
            </a:r>
            <a:r>
              <a:rPr lang="en-US" dirty="0" smtClean="0">
                <a:latin typeface="Abadi" panose="020B0604020104020204" pitchFamily="34" charset="0"/>
              </a:rPr>
              <a:t>Anecdotes</a:t>
            </a:r>
            <a:endParaRPr lang="en-US" dirty="0">
              <a:latin typeface="Abadi" panose="020B0604020104020204" pitchFamily="34" charset="0"/>
            </a:endParaRPr>
          </a:p>
        </p:txBody>
      </p:sp>
      <p:sp>
        <p:nvSpPr>
          <p:cNvPr id="3" name="Content Placeholder 2">
            <a:extLst>
              <a:ext uri="{FF2B5EF4-FFF2-40B4-BE49-F238E27FC236}">
                <a16:creationId xmlns:a16="http://schemas.microsoft.com/office/drawing/2014/main" id="{864F79A3-6306-12DC-E608-686D1F18B5A9}"/>
              </a:ext>
            </a:extLst>
          </p:cNvPr>
          <p:cNvSpPr>
            <a:spLocks noGrp="1"/>
          </p:cNvSpPr>
          <p:nvPr>
            <p:ph idx="1"/>
          </p:nvPr>
        </p:nvSpPr>
        <p:spPr/>
        <p:txBody>
          <a:bodyPr/>
          <a:lstStyle/>
          <a:p>
            <a:r>
              <a:rPr lang="en-US" dirty="0"/>
              <a:t>Arrive at healthcare office</a:t>
            </a:r>
          </a:p>
          <a:p>
            <a:r>
              <a:rPr lang="en-US" dirty="0"/>
              <a:t>Sign in and complete paperwork</a:t>
            </a:r>
          </a:p>
          <a:p>
            <a:r>
              <a:rPr lang="en-US" dirty="0"/>
              <a:t>Nurse calls name at time of your appointment and as she opens door for you, loudly asks, “so what’s wrong here? Why are you in that wheelchair?”</a:t>
            </a:r>
          </a:p>
          <a:p>
            <a:r>
              <a:rPr lang="en-US" dirty="0"/>
              <a:t>Common question: “What’s wrong with you?”</a:t>
            </a:r>
          </a:p>
          <a:p>
            <a:r>
              <a:rPr lang="en-US" dirty="0"/>
              <a:t>Rather than focus on what brings the person to see the doctor, focus is on the disability which is often irrelevant </a:t>
            </a:r>
          </a:p>
        </p:txBody>
      </p:sp>
    </p:spTree>
    <p:extLst>
      <p:ext uri="{BB962C8B-B14F-4D97-AF65-F5344CB8AC3E}">
        <p14:creationId xmlns:p14="http://schemas.microsoft.com/office/powerpoint/2010/main" val="3476879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C5973-EF12-D252-E305-6770E7711147}"/>
              </a:ext>
            </a:extLst>
          </p:cNvPr>
          <p:cNvSpPr>
            <a:spLocks noGrp="1"/>
          </p:cNvSpPr>
          <p:nvPr>
            <p:ph type="title"/>
          </p:nvPr>
        </p:nvSpPr>
        <p:spPr/>
        <p:txBody>
          <a:bodyPr/>
          <a:lstStyle/>
          <a:p>
            <a:r>
              <a:rPr lang="en-US" dirty="0" smtClean="0">
                <a:latin typeface="Abadi" panose="020B0604020104020204" pitchFamily="34" charset="0"/>
              </a:rPr>
              <a:t>Personal </a:t>
            </a:r>
            <a:r>
              <a:rPr lang="en-US" dirty="0">
                <a:latin typeface="Abadi" panose="020B0604020104020204" pitchFamily="34" charset="0"/>
              </a:rPr>
              <a:t>Anecdotes</a:t>
            </a:r>
          </a:p>
        </p:txBody>
      </p:sp>
      <p:sp>
        <p:nvSpPr>
          <p:cNvPr id="3" name="Content Placeholder 2">
            <a:extLst>
              <a:ext uri="{FF2B5EF4-FFF2-40B4-BE49-F238E27FC236}">
                <a16:creationId xmlns:a16="http://schemas.microsoft.com/office/drawing/2014/main" id="{8A35EC3E-A7B9-B0E2-73A0-62F21A7B46B4}"/>
              </a:ext>
            </a:extLst>
          </p:cNvPr>
          <p:cNvSpPr>
            <a:spLocks noGrp="1"/>
          </p:cNvSpPr>
          <p:nvPr>
            <p:ph idx="1"/>
          </p:nvPr>
        </p:nvSpPr>
        <p:spPr/>
        <p:txBody>
          <a:bodyPr/>
          <a:lstStyle/>
          <a:p>
            <a:r>
              <a:rPr lang="en-US" dirty="0"/>
              <a:t>People with disabilities can also be primary caregivers to a family member</a:t>
            </a:r>
          </a:p>
          <a:p>
            <a:r>
              <a:rPr lang="en-US" dirty="0"/>
              <a:t>Person with a disability may have to accompany a parent to the doctor</a:t>
            </a:r>
          </a:p>
          <a:p>
            <a:r>
              <a:rPr lang="en-US" dirty="0"/>
              <a:t>Examination rooms are often small—add two people with mobility devices and they “shrink”</a:t>
            </a:r>
          </a:p>
          <a:p>
            <a:r>
              <a:rPr lang="en-US" dirty="0"/>
              <a:t>Always good to have at least one exam room that is larger than the rest or a conference room for consult</a:t>
            </a:r>
          </a:p>
        </p:txBody>
      </p:sp>
    </p:spTree>
    <p:extLst>
      <p:ext uri="{BB962C8B-B14F-4D97-AF65-F5344CB8AC3E}">
        <p14:creationId xmlns:p14="http://schemas.microsoft.com/office/powerpoint/2010/main" val="1381879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36909-C67A-9254-C585-6D667B582026}"/>
              </a:ext>
            </a:extLst>
          </p:cNvPr>
          <p:cNvSpPr>
            <a:spLocks noGrp="1"/>
          </p:cNvSpPr>
          <p:nvPr>
            <p:ph type="title"/>
          </p:nvPr>
        </p:nvSpPr>
        <p:spPr/>
        <p:txBody>
          <a:bodyPr/>
          <a:lstStyle/>
          <a:p>
            <a:r>
              <a:rPr lang="en-US" dirty="0">
                <a:latin typeface="Abadi" panose="020B0604020104020204" pitchFamily="34" charset="0"/>
              </a:rPr>
              <a:t>Personal </a:t>
            </a:r>
            <a:r>
              <a:rPr lang="en-US" dirty="0" smtClean="0">
                <a:latin typeface="Abadi" panose="020B0604020104020204" pitchFamily="34" charset="0"/>
              </a:rPr>
              <a:t>Anecdotes</a:t>
            </a:r>
            <a:endParaRPr lang="en-US" dirty="0">
              <a:latin typeface="Abadi" panose="020B0604020104020204" pitchFamily="34" charset="0"/>
            </a:endParaRPr>
          </a:p>
        </p:txBody>
      </p:sp>
      <p:sp>
        <p:nvSpPr>
          <p:cNvPr id="3" name="Content Placeholder 2">
            <a:extLst>
              <a:ext uri="{FF2B5EF4-FFF2-40B4-BE49-F238E27FC236}">
                <a16:creationId xmlns:a16="http://schemas.microsoft.com/office/drawing/2014/main" id="{ACFB90DD-6D5B-D527-8F39-55B99FD44895}"/>
              </a:ext>
            </a:extLst>
          </p:cNvPr>
          <p:cNvSpPr>
            <a:spLocks noGrp="1"/>
          </p:cNvSpPr>
          <p:nvPr>
            <p:ph idx="1"/>
          </p:nvPr>
        </p:nvSpPr>
        <p:spPr/>
        <p:txBody>
          <a:bodyPr/>
          <a:lstStyle/>
          <a:p>
            <a:r>
              <a:rPr lang="en-US" dirty="0"/>
              <a:t>Woman who is a wheelchair user has a family history of breast cancer</a:t>
            </a:r>
          </a:p>
          <a:p>
            <a:r>
              <a:rPr lang="en-US" dirty="0"/>
              <a:t>Gynecologist found lump and referred to breast specialist</a:t>
            </a:r>
          </a:p>
          <a:p>
            <a:r>
              <a:rPr lang="en-US" dirty="0"/>
              <a:t>Patient had mammogram at specialist’s office and was scheduled for a breast MRI to get further details</a:t>
            </a:r>
          </a:p>
          <a:p>
            <a:r>
              <a:rPr lang="en-US" dirty="0"/>
              <a:t>On day of the MRI, staff called patient to explain, “since the chart states you use a wheelchair, we will not be able to provide the MRI to you. Sorry.”</a:t>
            </a:r>
          </a:p>
        </p:txBody>
      </p:sp>
    </p:spTree>
    <p:extLst>
      <p:ext uri="{BB962C8B-B14F-4D97-AF65-F5344CB8AC3E}">
        <p14:creationId xmlns:p14="http://schemas.microsoft.com/office/powerpoint/2010/main" val="723600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6269-976B-2AC2-8937-BF0B17241D87}"/>
              </a:ext>
            </a:extLst>
          </p:cNvPr>
          <p:cNvSpPr>
            <a:spLocks noGrp="1"/>
          </p:cNvSpPr>
          <p:nvPr>
            <p:ph type="title"/>
          </p:nvPr>
        </p:nvSpPr>
        <p:spPr/>
        <p:txBody>
          <a:bodyPr/>
          <a:lstStyle/>
          <a:p>
            <a:r>
              <a:rPr lang="en-US" dirty="0">
                <a:latin typeface="Abadi" panose="020B0604020104020204" pitchFamily="34" charset="0"/>
              </a:rPr>
              <a:t>Personal </a:t>
            </a:r>
            <a:r>
              <a:rPr lang="en-US" dirty="0" smtClean="0">
                <a:latin typeface="Abadi" panose="020B0604020104020204" pitchFamily="34" charset="0"/>
              </a:rPr>
              <a:t>Anecdotes</a:t>
            </a:r>
            <a:r>
              <a:rPr lang="en-US" dirty="0"/>
              <a:t>	</a:t>
            </a:r>
          </a:p>
        </p:txBody>
      </p:sp>
      <p:sp>
        <p:nvSpPr>
          <p:cNvPr id="3" name="Content Placeholder 2">
            <a:extLst>
              <a:ext uri="{FF2B5EF4-FFF2-40B4-BE49-F238E27FC236}">
                <a16:creationId xmlns:a16="http://schemas.microsoft.com/office/drawing/2014/main" id="{B48D5930-DF0F-686F-F6B9-BA5EE97B84A5}"/>
              </a:ext>
            </a:extLst>
          </p:cNvPr>
          <p:cNvSpPr>
            <a:spLocks noGrp="1"/>
          </p:cNvSpPr>
          <p:nvPr>
            <p:ph idx="1"/>
          </p:nvPr>
        </p:nvSpPr>
        <p:spPr/>
        <p:txBody>
          <a:bodyPr/>
          <a:lstStyle/>
          <a:p>
            <a:r>
              <a:rPr lang="en-US" dirty="0"/>
              <a:t>Woman is blind and her husband had a stroke</a:t>
            </a:r>
          </a:p>
          <a:p>
            <a:r>
              <a:rPr lang="en-US" dirty="0"/>
              <a:t>While in ER with her husband, staff only addressed her daughter to ask questions/get information about him</a:t>
            </a:r>
          </a:p>
          <a:p>
            <a:r>
              <a:rPr lang="en-US" dirty="0"/>
              <a:t>Woman stayed round the clock in hospital with husband</a:t>
            </a:r>
          </a:p>
          <a:p>
            <a:r>
              <a:rPr lang="en-US" dirty="0"/>
              <a:t>Staff would speak to him, although he had difficulty communicating, and would ignore his wife’s offering of assistance with communication although she knew of his history, symptoms and knew when anything changed</a:t>
            </a:r>
          </a:p>
        </p:txBody>
      </p:sp>
    </p:spTree>
    <p:extLst>
      <p:ext uri="{BB962C8B-B14F-4D97-AF65-F5344CB8AC3E}">
        <p14:creationId xmlns:p14="http://schemas.microsoft.com/office/powerpoint/2010/main" val="986534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28A29-5207-7E35-0E97-47E3B16651EF}"/>
              </a:ext>
            </a:extLst>
          </p:cNvPr>
          <p:cNvSpPr>
            <a:spLocks noGrp="1"/>
          </p:cNvSpPr>
          <p:nvPr>
            <p:ph type="title"/>
          </p:nvPr>
        </p:nvSpPr>
        <p:spPr/>
        <p:txBody>
          <a:bodyPr/>
          <a:lstStyle/>
          <a:p>
            <a:r>
              <a:rPr lang="en-US" dirty="0">
                <a:latin typeface="Abadi" panose="020B0604020104020204" pitchFamily="34" charset="0"/>
              </a:rPr>
              <a:t>Health-related Social Needs</a:t>
            </a:r>
          </a:p>
        </p:txBody>
      </p:sp>
      <p:sp>
        <p:nvSpPr>
          <p:cNvPr id="3" name="Content Placeholder 2">
            <a:extLst>
              <a:ext uri="{FF2B5EF4-FFF2-40B4-BE49-F238E27FC236}">
                <a16:creationId xmlns:a16="http://schemas.microsoft.com/office/drawing/2014/main" id="{0DB49008-FD17-3A9A-6027-57AFBDC4A691}"/>
              </a:ext>
            </a:extLst>
          </p:cNvPr>
          <p:cNvSpPr>
            <a:spLocks noGrp="1"/>
          </p:cNvSpPr>
          <p:nvPr>
            <p:ph idx="1"/>
          </p:nvPr>
        </p:nvSpPr>
        <p:spPr/>
        <p:txBody>
          <a:bodyPr/>
          <a:lstStyle/>
          <a:p>
            <a:r>
              <a:rPr lang="en-US" dirty="0"/>
              <a:t>Understand that disability is a normal part of the human experience</a:t>
            </a:r>
          </a:p>
          <a:p>
            <a:r>
              <a:rPr lang="en-US" dirty="0"/>
              <a:t>Understand that most people aren’t born with a disability</a:t>
            </a:r>
          </a:p>
          <a:p>
            <a:r>
              <a:rPr lang="en-US" dirty="0"/>
              <a:t>Understand that the person is the expert on his/her body</a:t>
            </a:r>
          </a:p>
          <a:p>
            <a:r>
              <a:rPr lang="en-US" dirty="0"/>
              <a:t>Understand that, upon arrival to office or hospital, there may be a need to be flexible to ensure that a space will work</a:t>
            </a:r>
          </a:p>
          <a:p>
            <a:r>
              <a:rPr lang="en-US" dirty="0"/>
              <a:t>Understand that unique assistance may be required</a:t>
            </a:r>
          </a:p>
        </p:txBody>
      </p:sp>
    </p:spTree>
    <p:extLst>
      <p:ext uri="{BB962C8B-B14F-4D97-AF65-F5344CB8AC3E}">
        <p14:creationId xmlns:p14="http://schemas.microsoft.com/office/powerpoint/2010/main" val="1715381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A79C1-032E-BC65-B9A2-14932BCBD2AD}"/>
              </a:ext>
            </a:extLst>
          </p:cNvPr>
          <p:cNvSpPr>
            <a:spLocks noGrp="1"/>
          </p:cNvSpPr>
          <p:nvPr>
            <p:ph type="title"/>
          </p:nvPr>
        </p:nvSpPr>
        <p:spPr/>
        <p:txBody>
          <a:bodyPr/>
          <a:lstStyle/>
          <a:p>
            <a:r>
              <a:rPr lang="en-US" dirty="0">
                <a:latin typeface="Abadi" panose="020B0604020104020204" pitchFamily="34" charset="0"/>
              </a:rPr>
              <a:t>Prevalence of People with Disabilities </a:t>
            </a:r>
          </a:p>
        </p:txBody>
      </p:sp>
      <p:sp>
        <p:nvSpPr>
          <p:cNvPr id="3" name="Content Placeholder 2">
            <a:extLst>
              <a:ext uri="{FF2B5EF4-FFF2-40B4-BE49-F238E27FC236}">
                <a16:creationId xmlns:a16="http://schemas.microsoft.com/office/drawing/2014/main" id="{E037E35B-B67B-2348-64D7-071D9FF595DA}"/>
              </a:ext>
            </a:extLst>
          </p:cNvPr>
          <p:cNvSpPr>
            <a:spLocks noGrp="1"/>
          </p:cNvSpPr>
          <p:nvPr>
            <p:ph idx="1"/>
          </p:nvPr>
        </p:nvSpPr>
        <p:spPr/>
        <p:txBody>
          <a:bodyPr/>
          <a:lstStyle/>
          <a:p>
            <a:r>
              <a:rPr lang="en-US" dirty="0"/>
              <a:t>Over 60 million Americans (and counting!)</a:t>
            </a:r>
          </a:p>
          <a:p>
            <a:r>
              <a:rPr lang="en-US" dirty="0"/>
              <a:t>Currently, one in four Americans have a disability</a:t>
            </a:r>
          </a:p>
          <a:p>
            <a:r>
              <a:rPr lang="en-US" dirty="0"/>
              <a:t>Currently, one in three have a disabled family member</a:t>
            </a:r>
          </a:p>
          <a:p>
            <a:r>
              <a:rPr lang="en-US" dirty="0"/>
              <a:t>Every day in the U.S.: 10,000 people turn age 65</a:t>
            </a:r>
          </a:p>
          <a:p>
            <a:r>
              <a:rPr lang="en-US" dirty="0"/>
              <a:t>This trend to continue until 2030—when there will be more people over age 65 than age 18 in the U.S.—first time in history</a:t>
            </a:r>
          </a:p>
        </p:txBody>
      </p:sp>
    </p:spTree>
    <p:extLst>
      <p:ext uri="{BB962C8B-B14F-4D97-AF65-F5344CB8AC3E}">
        <p14:creationId xmlns:p14="http://schemas.microsoft.com/office/powerpoint/2010/main" val="1886635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A5B95-95BB-D54D-72CE-67B1BE97E185}"/>
              </a:ext>
            </a:extLst>
          </p:cNvPr>
          <p:cNvSpPr>
            <a:spLocks noGrp="1"/>
          </p:cNvSpPr>
          <p:nvPr>
            <p:ph type="title"/>
          </p:nvPr>
        </p:nvSpPr>
        <p:spPr/>
        <p:txBody>
          <a:bodyPr/>
          <a:lstStyle/>
          <a:p>
            <a:r>
              <a:rPr lang="en-US" dirty="0">
                <a:latin typeface="Abadi" panose="020B0604020104020204" pitchFamily="34" charset="0"/>
              </a:rPr>
              <a:t>Health-related Social Needs</a:t>
            </a:r>
          </a:p>
        </p:txBody>
      </p:sp>
      <p:sp>
        <p:nvSpPr>
          <p:cNvPr id="3" name="Content Placeholder 2">
            <a:extLst>
              <a:ext uri="{FF2B5EF4-FFF2-40B4-BE49-F238E27FC236}">
                <a16:creationId xmlns:a16="http://schemas.microsoft.com/office/drawing/2014/main" id="{907FA0B5-DBFE-7D32-222A-974DF5F6F42B}"/>
              </a:ext>
            </a:extLst>
          </p:cNvPr>
          <p:cNvSpPr>
            <a:spLocks noGrp="1"/>
          </p:cNvSpPr>
          <p:nvPr>
            <p:ph idx="1"/>
          </p:nvPr>
        </p:nvSpPr>
        <p:spPr/>
        <p:txBody>
          <a:bodyPr/>
          <a:lstStyle/>
          <a:p>
            <a:r>
              <a:rPr lang="en-US" dirty="0"/>
              <a:t>Public transportation for people with disabilities often must be reserved in advance</a:t>
            </a:r>
          </a:p>
          <a:p>
            <a:r>
              <a:rPr lang="en-US" dirty="0"/>
              <a:t>As a result, the person may arrive very early or slightly late to a scheduled appointment</a:t>
            </a:r>
          </a:p>
          <a:p>
            <a:r>
              <a:rPr lang="en-US" dirty="0"/>
              <a:t>When discharging a patient with a disability who has no personal transportation, be aware that it is not as simple as “calling a cab”</a:t>
            </a:r>
          </a:p>
          <a:p>
            <a:endParaRPr lang="en-US" dirty="0"/>
          </a:p>
          <a:p>
            <a:endParaRPr lang="en-US" dirty="0"/>
          </a:p>
        </p:txBody>
      </p:sp>
    </p:spTree>
    <p:extLst>
      <p:ext uri="{BB962C8B-B14F-4D97-AF65-F5344CB8AC3E}">
        <p14:creationId xmlns:p14="http://schemas.microsoft.com/office/powerpoint/2010/main" val="2023031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C1FE-EC22-2107-9AD4-9255E8F0C325}"/>
              </a:ext>
            </a:extLst>
          </p:cNvPr>
          <p:cNvSpPr>
            <a:spLocks noGrp="1"/>
          </p:cNvSpPr>
          <p:nvPr>
            <p:ph type="title"/>
          </p:nvPr>
        </p:nvSpPr>
        <p:spPr/>
        <p:txBody>
          <a:bodyPr/>
          <a:lstStyle/>
          <a:p>
            <a:r>
              <a:rPr lang="en-US" dirty="0">
                <a:latin typeface="Abadi" panose="020B0604020104020204" pitchFamily="34" charset="0"/>
              </a:rPr>
              <a:t>Meeting the Needs of People with Disabilities</a:t>
            </a:r>
          </a:p>
        </p:txBody>
      </p:sp>
      <p:sp>
        <p:nvSpPr>
          <p:cNvPr id="3" name="Content Placeholder 2">
            <a:extLst>
              <a:ext uri="{FF2B5EF4-FFF2-40B4-BE49-F238E27FC236}">
                <a16:creationId xmlns:a16="http://schemas.microsoft.com/office/drawing/2014/main" id="{792FC836-6415-8337-C528-47A4C94A961A}"/>
              </a:ext>
            </a:extLst>
          </p:cNvPr>
          <p:cNvSpPr>
            <a:spLocks noGrp="1"/>
          </p:cNvSpPr>
          <p:nvPr>
            <p:ph idx="1"/>
          </p:nvPr>
        </p:nvSpPr>
        <p:spPr/>
        <p:txBody>
          <a:bodyPr>
            <a:normAutofit/>
          </a:bodyPr>
          <a:lstStyle/>
          <a:p>
            <a:r>
              <a:rPr lang="en-US" dirty="0"/>
              <a:t>Don’t assume this person using a walker is just like the last person you cared for who uses a walker</a:t>
            </a:r>
          </a:p>
          <a:p>
            <a:r>
              <a:rPr lang="en-US" dirty="0"/>
              <a:t>Don’t speak to the person as if there is something wrong with them simply because of an existing disability or because they may look different than “most” </a:t>
            </a:r>
          </a:p>
          <a:p>
            <a:r>
              <a:rPr lang="en-US" dirty="0"/>
              <a:t>Don’t assume that the person requires assistance, but be prepared to provide it if they do</a:t>
            </a:r>
          </a:p>
          <a:p>
            <a:endParaRPr lang="en-US" dirty="0"/>
          </a:p>
        </p:txBody>
      </p:sp>
    </p:spTree>
    <p:extLst>
      <p:ext uri="{BB962C8B-B14F-4D97-AF65-F5344CB8AC3E}">
        <p14:creationId xmlns:p14="http://schemas.microsoft.com/office/powerpoint/2010/main" val="487762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58A9F-1648-F923-9361-EBC13CEBA3A2}"/>
              </a:ext>
            </a:extLst>
          </p:cNvPr>
          <p:cNvSpPr>
            <a:spLocks noGrp="1"/>
          </p:cNvSpPr>
          <p:nvPr>
            <p:ph type="title"/>
          </p:nvPr>
        </p:nvSpPr>
        <p:spPr/>
        <p:txBody>
          <a:bodyPr/>
          <a:lstStyle/>
          <a:p>
            <a:r>
              <a:rPr lang="en-US" dirty="0">
                <a:latin typeface="Abadi" panose="020B0604020104020204" pitchFamily="34" charset="0"/>
              </a:rPr>
              <a:t>Meeting the Needs of People with Disabilities</a:t>
            </a:r>
          </a:p>
        </p:txBody>
      </p:sp>
      <p:sp>
        <p:nvSpPr>
          <p:cNvPr id="3" name="Content Placeholder 2">
            <a:extLst>
              <a:ext uri="{FF2B5EF4-FFF2-40B4-BE49-F238E27FC236}">
                <a16:creationId xmlns:a16="http://schemas.microsoft.com/office/drawing/2014/main" id="{B12FEC0D-E010-CA5F-2B64-342928EE2774}"/>
              </a:ext>
            </a:extLst>
          </p:cNvPr>
          <p:cNvSpPr>
            <a:spLocks noGrp="1"/>
          </p:cNvSpPr>
          <p:nvPr>
            <p:ph idx="1"/>
          </p:nvPr>
        </p:nvSpPr>
        <p:spPr/>
        <p:txBody>
          <a:bodyPr>
            <a:normAutofit lnSpcReduction="10000"/>
          </a:bodyPr>
          <a:lstStyle/>
          <a:p>
            <a:r>
              <a:rPr lang="en-US" dirty="0"/>
              <a:t>Don’t speak to the companion unless it is evident that the person with a disability cannot communicate his/her own needs independently</a:t>
            </a:r>
          </a:p>
          <a:p>
            <a:r>
              <a:rPr lang="en-US" dirty="0"/>
              <a:t>Welcome opportunities to learn from anecdotal stories of your patients if they offer a suggestion to improve care</a:t>
            </a:r>
          </a:p>
          <a:p>
            <a:r>
              <a:rPr lang="en-US" dirty="0"/>
              <a:t>Be willing to ask, “How may I assist you?” and then be “teachable”</a:t>
            </a:r>
          </a:p>
          <a:p>
            <a:r>
              <a:rPr lang="en-US" dirty="0"/>
              <a:t>Understand that it’s okay if everything isn’t perfect—as long as your effort is genuine </a:t>
            </a:r>
          </a:p>
        </p:txBody>
      </p:sp>
    </p:spTree>
    <p:extLst>
      <p:ext uri="{BB962C8B-B14F-4D97-AF65-F5344CB8AC3E}">
        <p14:creationId xmlns:p14="http://schemas.microsoft.com/office/powerpoint/2010/main" val="1034343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E42B6-0D6A-37F2-700B-5DA09B137879}"/>
              </a:ext>
            </a:extLst>
          </p:cNvPr>
          <p:cNvSpPr>
            <a:spLocks noGrp="1"/>
          </p:cNvSpPr>
          <p:nvPr>
            <p:ph type="title"/>
          </p:nvPr>
        </p:nvSpPr>
        <p:spPr/>
        <p:txBody>
          <a:bodyPr/>
          <a:lstStyle/>
          <a:p>
            <a:r>
              <a:rPr lang="en-US" dirty="0">
                <a:latin typeface="Abadi" panose="020B0604020104020204" pitchFamily="34" charset="0"/>
              </a:rPr>
              <a:t>Making Healthcare More Accessible</a:t>
            </a:r>
          </a:p>
        </p:txBody>
      </p:sp>
      <p:sp>
        <p:nvSpPr>
          <p:cNvPr id="3" name="Content Placeholder 2">
            <a:extLst>
              <a:ext uri="{FF2B5EF4-FFF2-40B4-BE49-F238E27FC236}">
                <a16:creationId xmlns:a16="http://schemas.microsoft.com/office/drawing/2014/main" id="{9F6E5ABA-5963-A982-EE97-33BE16730F5E}"/>
              </a:ext>
            </a:extLst>
          </p:cNvPr>
          <p:cNvSpPr>
            <a:spLocks noGrp="1"/>
          </p:cNvSpPr>
          <p:nvPr>
            <p:ph idx="1"/>
          </p:nvPr>
        </p:nvSpPr>
        <p:spPr/>
        <p:txBody>
          <a:bodyPr/>
          <a:lstStyle/>
          <a:p>
            <a:r>
              <a:rPr lang="en-US" dirty="0"/>
              <a:t>Facility renovations must include accessibility requirements</a:t>
            </a:r>
          </a:p>
          <a:p>
            <a:r>
              <a:rPr lang="en-US" dirty="0"/>
              <a:t>Technological advancements allow for easier communication with people who have communication barriers—learn what is available and have it ready for use</a:t>
            </a:r>
          </a:p>
          <a:p>
            <a:r>
              <a:rPr lang="en-US" dirty="0"/>
              <a:t>Training of staff at all levels makes the experience less difficult and more comfortable for all involved</a:t>
            </a:r>
          </a:p>
          <a:p>
            <a:r>
              <a:rPr lang="en-US" dirty="0"/>
              <a:t>Patient check-in processes, when accessible, make for a quicker experience (kiosk access, online access)</a:t>
            </a:r>
          </a:p>
        </p:txBody>
      </p:sp>
    </p:spTree>
    <p:extLst>
      <p:ext uri="{BB962C8B-B14F-4D97-AF65-F5344CB8AC3E}">
        <p14:creationId xmlns:p14="http://schemas.microsoft.com/office/powerpoint/2010/main" val="2555344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12147-345E-BDD2-A3E9-30603EEDF77E}"/>
              </a:ext>
            </a:extLst>
          </p:cNvPr>
          <p:cNvSpPr>
            <a:spLocks noGrp="1"/>
          </p:cNvSpPr>
          <p:nvPr>
            <p:ph type="title"/>
          </p:nvPr>
        </p:nvSpPr>
        <p:spPr/>
        <p:txBody>
          <a:bodyPr/>
          <a:lstStyle/>
          <a:p>
            <a:r>
              <a:rPr lang="en-US" dirty="0">
                <a:latin typeface="Abadi" panose="020B0604020104020204" pitchFamily="34" charset="0"/>
              </a:rPr>
              <a:t>Making Healthcare More Accessible</a:t>
            </a:r>
          </a:p>
        </p:txBody>
      </p:sp>
      <p:sp>
        <p:nvSpPr>
          <p:cNvPr id="3" name="Content Placeholder 2">
            <a:extLst>
              <a:ext uri="{FF2B5EF4-FFF2-40B4-BE49-F238E27FC236}">
                <a16:creationId xmlns:a16="http://schemas.microsoft.com/office/drawing/2014/main" id="{1885C136-CB29-B25C-FB8C-D9112A415EA2}"/>
              </a:ext>
            </a:extLst>
          </p:cNvPr>
          <p:cNvSpPr>
            <a:spLocks noGrp="1"/>
          </p:cNvSpPr>
          <p:nvPr>
            <p:ph idx="1"/>
          </p:nvPr>
        </p:nvSpPr>
        <p:spPr/>
        <p:txBody>
          <a:bodyPr/>
          <a:lstStyle/>
          <a:p>
            <a:r>
              <a:rPr lang="en-US" dirty="0"/>
              <a:t>U.S. Access Board is the federal agency that investigates the built environment and makes recommendations on how to make physical spaces accessible to people with disabilities.</a:t>
            </a:r>
          </a:p>
          <a:p>
            <a:r>
              <a:rPr lang="en-US" dirty="0"/>
              <a:t>Years of research goes into development of regulations before they become “standards” and are enforceable by the Department of Justice.</a:t>
            </a:r>
          </a:p>
          <a:p>
            <a:r>
              <a:rPr lang="en-US" dirty="0"/>
              <a:t>Multiple online resources for more information</a:t>
            </a:r>
          </a:p>
        </p:txBody>
      </p:sp>
    </p:spTree>
    <p:extLst>
      <p:ext uri="{BB962C8B-B14F-4D97-AF65-F5344CB8AC3E}">
        <p14:creationId xmlns:p14="http://schemas.microsoft.com/office/powerpoint/2010/main" val="465116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6EA7F-FF53-6B56-5408-3E4D6666EED4}"/>
              </a:ext>
            </a:extLst>
          </p:cNvPr>
          <p:cNvSpPr>
            <a:spLocks noGrp="1"/>
          </p:cNvSpPr>
          <p:nvPr>
            <p:ph type="title"/>
          </p:nvPr>
        </p:nvSpPr>
        <p:spPr/>
        <p:txBody>
          <a:bodyPr/>
          <a:lstStyle/>
          <a:p>
            <a:r>
              <a:rPr lang="en-US" dirty="0">
                <a:latin typeface="Abadi" panose="020B0604020104020204" pitchFamily="34" charset="0"/>
              </a:rPr>
              <a:t>Telehealth Access</a:t>
            </a:r>
          </a:p>
        </p:txBody>
      </p:sp>
      <p:sp>
        <p:nvSpPr>
          <p:cNvPr id="3" name="Content Placeholder 2">
            <a:extLst>
              <a:ext uri="{FF2B5EF4-FFF2-40B4-BE49-F238E27FC236}">
                <a16:creationId xmlns:a16="http://schemas.microsoft.com/office/drawing/2014/main" id="{4D865177-B96D-C717-DB43-029140C34EB9}"/>
              </a:ext>
            </a:extLst>
          </p:cNvPr>
          <p:cNvSpPr>
            <a:spLocks noGrp="1"/>
          </p:cNvSpPr>
          <p:nvPr>
            <p:ph idx="1"/>
          </p:nvPr>
        </p:nvSpPr>
        <p:spPr/>
        <p:txBody>
          <a:bodyPr/>
          <a:lstStyle/>
          <a:p>
            <a:r>
              <a:rPr lang="en-US" dirty="0">
                <a:hlinkClick r:id="rId2"/>
              </a:rPr>
              <a:t>Guidance on Nondiscrimination in Telehealth: Federal Protections to Ensure Accessibility to People with Disabilities and Limited English Proficient Persons (ada.gov)</a:t>
            </a:r>
            <a:endParaRPr lang="en-US" dirty="0"/>
          </a:p>
        </p:txBody>
      </p:sp>
    </p:spTree>
    <p:extLst>
      <p:ext uri="{BB962C8B-B14F-4D97-AF65-F5344CB8AC3E}">
        <p14:creationId xmlns:p14="http://schemas.microsoft.com/office/powerpoint/2010/main" val="831951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CB6B-DC2E-077A-0149-400CBF7441AC}"/>
              </a:ext>
            </a:extLst>
          </p:cNvPr>
          <p:cNvSpPr>
            <a:spLocks noGrp="1"/>
          </p:cNvSpPr>
          <p:nvPr>
            <p:ph type="title"/>
          </p:nvPr>
        </p:nvSpPr>
        <p:spPr/>
        <p:txBody>
          <a:bodyPr/>
          <a:lstStyle/>
          <a:p>
            <a:r>
              <a:rPr lang="en-US" dirty="0">
                <a:latin typeface="Abadi" panose="020B0604020104020204" pitchFamily="34" charset="0"/>
              </a:rPr>
              <a:t>Healthcare for People with Mobility Disabilities</a:t>
            </a:r>
          </a:p>
        </p:txBody>
      </p:sp>
      <p:sp>
        <p:nvSpPr>
          <p:cNvPr id="3" name="Content Placeholder 2">
            <a:extLst>
              <a:ext uri="{FF2B5EF4-FFF2-40B4-BE49-F238E27FC236}">
                <a16:creationId xmlns:a16="http://schemas.microsoft.com/office/drawing/2014/main" id="{7301858F-1756-0197-6A0D-78E5830E9D31}"/>
              </a:ext>
            </a:extLst>
          </p:cNvPr>
          <p:cNvSpPr>
            <a:spLocks noGrp="1"/>
          </p:cNvSpPr>
          <p:nvPr>
            <p:ph idx="1"/>
          </p:nvPr>
        </p:nvSpPr>
        <p:spPr/>
        <p:txBody>
          <a:bodyPr/>
          <a:lstStyle/>
          <a:p>
            <a:r>
              <a:rPr lang="en-US" dirty="0">
                <a:hlinkClick r:id="rId2"/>
              </a:rPr>
              <a:t>Access to Medical Care for Individuals with Mobility Disabilities | ADA.gov</a:t>
            </a:r>
            <a:endParaRPr lang="en-US" dirty="0"/>
          </a:p>
        </p:txBody>
      </p:sp>
    </p:spTree>
    <p:extLst>
      <p:ext uri="{BB962C8B-B14F-4D97-AF65-F5344CB8AC3E}">
        <p14:creationId xmlns:p14="http://schemas.microsoft.com/office/powerpoint/2010/main" val="672677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06340-68A4-925E-E647-339CA6803DFC}"/>
              </a:ext>
            </a:extLst>
          </p:cNvPr>
          <p:cNvSpPr>
            <a:spLocks noGrp="1"/>
          </p:cNvSpPr>
          <p:nvPr>
            <p:ph type="title"/>
          </p:nvPr>
        </p:nvSpPr>
        <p:spPr/>
        <p:txBody>
          <a:bodyPr/>
          <a:lstStyle/>
          <a:p>
            <a:r>
              <a:rPr lang="en-US" dirty="0">
                <a:latin typeface="Abadi" panose="020B0604020104020204" pitchFamily="34" charset="0"/>
              </a:rPr>
              <a:t>Impact of COVID on Healthcare</a:t>
            </a:r>
          </a:p>
        </p:txBody>
      </p:sp>
      <p:sp>
        <p:nvSpPr>
          <p:cNvPr id="3" name="Content Placeholder 2">
            <a:extLst>
              <a:ext uri="{FF2B5EF4-FFF2-40B4-BE49-F238E27FC236}">
                <a16:creationId xmlns:a16="http://schemas.microsoft.com/office/drawing/2014/main" id="{A8000893-70E6-E269-69C3-0736362AED4A}"/>
              </a:ext>
            </a:extLst>
          </p:cNvPr>
          <p:cNvSpPr>
            <a:spLocks noGrp="1"/>
          </p:cNvSpPr>
          <p:nvPr>
            <p:ph idx="1"/>
          </p:nvPr>
        </p:nvSpPr>
        <p:spPr/>
        <p:txBody>
          <a:bodyPr/>
          <a:lstStyle/>
          <a:p>
            <a:r>
              <a:rPr lang="en-US" dirty="0">
                <a:hlinkClick r:id="rId2"/>
              </a:rPr>
              <a:t>COVID-19 and the Americans with Disabilities Act | ADA.gov</a:t>
            </a:r>
            <a:endParaRPr lang="en-US" dirty="0"/>
          </a:p>
        </p:txBody>
      </p:sp>
    </p:spTree>
    <p:extLst>
      <p:ext uri="{BB962C8B-B14F-4D97-AF65-F5344CB8AC3E}">
        <p14:creationId xmlns:p14="http://schemas.microsoft.com/office/powerpoint/2010/main" val="2622002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C291B-42E6-5AC1-77BB-D217F01D0E01}"/>
              </a:ext>
            </a:extLst>
          </p:cNvPr>
          <p:cNvSpPr>
            <a:spLocks noGrp="1"/>
          </p:cNvSpPr>
          <p:nvPr>
            <p:ph type="title"/>
          </p:nvPr>
        </p:nvSpPr>
        <p:spPr/>
        <p:txBody>
          <a:bodyPr/>
          <a:lstStyle/>
          <a:p>
            <a:r>
              <a:rPr lang="en-US" dirty="0">
                <a:latin typeface="Abadi" panose="020B0604020104020204" pitchFamily="34" charset="0"/>
              </a:rPr>
              <a:t>Opioid Use Disorder</a:t>
            </a:r>
          </a:p>
        </p:txBody>
      </p:sp>
      <p:sp>
        <p:nvSpPr>
          <p:cNvPr id="3" name="Content Placeholder 2">
            <a:extLst>
              <a:ext uri="{FF2B5EF4-FFF2-40B4-BE49-F238E27FC236}">
                <a16:creationId xmlns:a16="http://schemas.microsoft.com/office/drawing/2014/main" id="{0356A084-26BC-4C3F-ECEC-E5619F67DD61}"/>
              </a:ext>
            </a:extLst>
          </p:cNvPr>
          <p:cNvSpPr>
            <a:spLocks noGrp="1"/>
          </p:cNvSpPr>
          <p:nvPr>
            <p:ph idx="1"/>
          </p:nvPr>
        </p:nvSpPr>
        <p:spPr/>
        <p:txBody>
          <a:bodyPr/>
          <a:lstStyle/>
          <a:p>
            <a:r>
              <a:rPr lang="en-US" dirty="0">
                <a:hlinkClick r:id="rId2"/>
              </a:rPr>
              <a:t>The ADA and Opioid Use Disorder: Combating Discrimination Against People in Treatment or Recovery | ADA.gov</a:t>
            </a:r>
            <a:endParaRPr lang="en-US" dirty="0"/>
          </a:p>
        </p:txBody>
      </p:sp>
    </p:spTree>
    <p:extLst>
      <p:ext uri="{BB962C8B-B14F-4D97-AF65-F5344CB8AC3E}">
        <p14:creationId xmlns:p14="http://schemas.microsoft.com/office/powerpoint/2010/main" val="1770156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5F8EF-85ED-5437-A708-E1FA8E29FF31}"/>
              </a:ext>
            </a:extLst>
          </p:cNvPr>
          <p:cNvSpPr>
            <a:spLocks noGrp="1"/>
          </p:cNvSpPr>
          <p:nvPr>
            <p:ph type="title"/>
          </p:nvPr>
        </p:nvSpPr>
        <p:spPr/>
        <p:txBody>
          <a:bodyPr/>
          <a:lstStyle/>
          <a:p>
            <a:r>
              <a:rPr lang="en-US" dirty="0">
                <a:latin typeface="Abadi" panose="020B0604020104020204" pitchFamily="34" charset="0"/>
              </a:rPr>
              <a:t>Steps to Take to Ensure Accessible Healthcare</a:t>
            </a:r>
          </a:p>
        </p:txBody>
      </p:sp>
      <p:sp>
        <p:nvSpPr>
          <p:cNvPr id="3" name="Content Placeholder 2">
            <a:extLst>
              <a:ext uri="{FF2B5EF4-FFF2-40B4-BE49-F238E27FC236}">
                <a16:creationId xmlns:a16="http://schemas.microsoft.com/office/drawing/2014/main" id="{12C20025-9078-D341-1F6C-33B37C2A2CE9}"/>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Understand that people with disabilities are people first and that their disability may require a little extra time to provide a service, more patience when communicating with them, and a need to “think outside the box” to find the best option that works for them—</a:t>
            </a:r>
            <a:r>
              <a:rPr lang="en-US" b="1" dirty="0"/>
              <a:t>BE WILLING</a:t>
            </a:r>
          </a:p>
        </p:txBody>
      </p:sp>
    </p:spTree>
    <p:extLst>
      <p:ext uri="{BB962C8B-B14F-4D97-AF65-F5344CB8AC3E}">
        <p14:creationId xmlns:p14="http://schemas.microsoft.com/office/powerpoint/2010/main" val="2845526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01C6C-1A5F-3FE0-3181-207C02661181}"/>
              </a:ext>
            </a:extLst>
          </p:cNvPr>
          <p:cNvSpPr>
            <a:spLocks noGrp="1"/>
          </p:cNvSpPr>
          <p:nvPr>
            <p:ph type="title"/>
          </p:nvPr>
        </p:nvSpPr>
        <p:spPr/>
        <p:txBody>
          <a:bodyPr/>
          <a:lstStyle/>
          <a:p>
            <a:r>
              <a:rPr lang="en-US" dirty="0">
                <a:latin typeface="Abadi" panose="020B0604020104020204" pitchFamily="34" charset="0"/>
              </a:rPr>
              <a:t>What is a Disability? (“the legal definition”)</a:t>
            </a:r>
          </a:p>
        </p:txBody>
      </p:sp>
      <p:sp>
        <p:nvSpPr>
          <p:cNvPr id="3" name="Content Placeholder 2">
            <a:extLst>
              <a:ext uri="{FF2B5EF4-FFF2-40B4-BE49-F238E27FC236}">
                <a16:creationId xmlns:a16="http://schemas.microsoft.com/office/drawing/2014/main" id="{1879E4BC-B657-5133-5F82-F3A590395BC1}"/>
              </a:ext>
            </a:extLst>
          </p:cNvPr>
          <p:cNvSpPr>
            <a:spLocks noGrp="1"/>
          </p:cNvSpPr>
          <p:nvPr>
            <p:ph idx="1"/>
          </p:nvPr>
        </p:nvSpPr>
        <p:spPr/>
        <p:txBody>
          <a:bodyPr/>
          <a:lstStyle/>
          <a:p>
            <a:r>
              <a:rPr lang="en-US" dirty="0"/>
              <a:t>Physical or mental impairment that substantially limits a major life activity</a:t>
            </a:r>
          </a:p>
          <a:p>
            <a:endParaRPr lang="en-US" dirty="0"/>
          </a:p>
          <a:p>
            <a:r>
              <a:rPr lang="en-US" dirty="0"/>
              <a:t>Person has a record of having a physical or mental impairment that substantially limits a major life activity</a:t>
            </a:r>
          </a:p>
          <a:p>
            <a:endParaRPr lang="en-US" dirty="0"/>
          </a:p>
          <a:p>
            <a:r>
              <a:rPr lang="en-US" dirty="0"/>
              <a:t>Person is regarded as having a physical or mental impairment that substantially limits a major life activity</a:t>
            </a:r>
          </a:p>
        </p:txBody>
      </p:sp>
    </p:spTree>
    <p:extLst>
      <p:ext uri="{BB962C8B-B14F-4D97-AF65-F5344CB8AC3E}">
        <p14:creationId xmlns:p14="http://schemas.microsoft.com/office/powerpoint/2010/main" val="3285334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07D66-5402-2D24-04BC-4EB06CB48A01}"/>
              </a:ext>
            </a:extLst>
          </p:cNvPr>
          <p:cNvSpPr>
            <a:spLocks noGrp="1"/>
          </p:cNvSpPr>
          <p:nvPr>
            <p:ph type="title"/>
          </p:nvPr>
        </p:nvSpPr>
        <p:spPr/>
        <p:txBody>
          <a:bodyPr/>
          <a:lstStyle/>
          <a:p>
            <a:r>
              <a:rPr lang="en-US" dirty="0">
                <a:latin typeface="Abadi" panose="020B0604020104020204" pitchFamily="34" charset="0"/>
              </a:rPr>
              <a:t>Steps to Take to Ensure Accessible Healthcare</a:t>
            </a:r>
          </a:p>
        </p:txBody>
      </p:sp>
      <p:sp>
        <p:nvSpPr>
          <p:cNvPr id="3" name="Content Placeholder 2">
            <a:extLst>
              <a:ext uri="{FF2B5EF4-FFF2-40B4-BE49-F238E27FC236}">
                <a16:creationId xmlns:a16="http://schemas.microsoft.com/office/drawing/2014/main" id="{AD9B97FC-2F28-4646-E68E-BC17012E974F}"/>
              </a:ext>
            </a:extLst>
          </p:cNvPr>
          <p:cNvSpPr>
            <a:spLocks noGrp="1"/>
          </p:cNvSpPr>
          <p:nvPr>
            <p:ph idx="1"/>
          </p:nvPr>
        </p:nvSpPr>
        <p:spPr/>
        <p:txBody>
          <a:bodyPr/>
          <a:lstStyle/>
          <a:p>
            <a:endParaRPr lang="en-US" dirty="0"/>
          </a:p>
          <a:p>
            <a:endParaRPr lang="en-US" dirty="0"/>
          </a:p>
          <a:p>
            <a:pPr marL="0" indent="0">
              <a:buNone/>
            </a:pPr>
            <a:r>
              <a:rPr lang="en-US" dirty="0"/>
              <a:t>Understand that a solution that works for one person who is blind is a solution that worked for that person, but another solution may better fit someone else with a similar disability—</a:t>
            </a:r>
            <a:r>
              <a:rPr lang="en-US" b="1" dirty="0"/>
              <a:t>BE FLEXIBLE</a:t>
            </a:r>
          </a:p>
          <a:p>
            <a:endParaRPr lang="en-US" dirty="0"/>
          </a:p>
        </p:txBody>
      </p:sp>
    </p:spTree>
    <p:extLst>
      <p:ext uri="{BB962C8B-B14F-4D97-AF65-F5344CB8AC3E}">
        <p14:creationId xmlns:p14="http://schemas.microsoft.com/office/powerpoint/2010/main" val="3327269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6BBEE-E353-F9E7-4ECA-35925F3AE8CA}"/>
              </a:ext>
            </a:extLst>
          </p:cNvPr>
          <p:cNvSpPr>
            <a:spLocks noGrp="1"/>
          </p:cNvSpPr>
          <p:nvPr>
            <p:ph type="title"/>
          </p:nvPr>
        </p:nvSpPr>
        <p:spPr/>
        <p:txBody>
          <a:bodyPr/>
          <a:lstStyle/>
          <a:p>
            <a:r>
              <a:rPr lang="en-US" dirty="0">
                <a:latin typeface="Abadi" panose="020B0604020104020204" pitchFamily="34" charset="0"/>
              </a:rPr>
              <a:t>Steps to Take to Ensure Accessible Healthcare</a:t>
            </a:r>
          </a:p>
        </p:txBody>
      </p:sp>
      <p:sp>
        <p:nvSpPr>
          <p:cNvPr id="3" name="Content Placeholder 2">
            <a:extLst>
              <a:ext uri="{FF2B5EF4-FFF2-40B4-BE49-F238E27FC236}">
                <a16:creationId xmlns:a16="http://schemas.microsoft.com/office/drawing/2014/main" id="{3C03254D-A274-86E2-4F66-FEAF9B950376}"/>
              </a:ext>
            </a:extLst>
          </p:cNvPr>
          <p:cNvSpPr>
            <a:spLocks noGrp="1"/>
          </p:cNvSpPr>
          <p:nvPr>
            <p:ph idx="1"/>
          </p:nvPr>
        </p:nvSpPr>
        <p:spPr/>
        <p:txBody>
          <a:bodyPr>
            <a:normAutofit/>
          </a:bodyPr>
          <a:lstStyle/>
          <a:p>
            <a:r>
              <a:rPr lang="en-US" dirty="0"/>
              <a:t>Provide disability-related </a:t>
            </a:r>
            <a:r>
              <a:rPr lang="en-US" b="1" dirty="0"/>
              <a:t>training</a:t>
            </a:r>
            <a:r>
              <a:rPr lang="en-US" dirty="0"/>
              <a:t> to staff</a:t>
            </a:r>
          </a:p>
          <a:p>
            <a:endParaRPr lang="en-US" dirty="0"/>
          </a:p>
          <a:p>
            <a:pPr lvl="1"/>
            <a:r>
              <a:rPr lang="en-US" dirty="0"/>
              <a:t>Prevalence of disability</a:t>
            </a:r>
          </a:p>
          <a:p>
            <a:pPr lvl="1"/>
            <a:endParaRPr lang="en-US" dirty="0"/>
          </a:p>
          <a:p>
            <a:pPr lvl="1"/>
            <a:r>
              <a:rPr lang="en-US" dirty="0"/>
              <a:t>How to engage with patients and family members with disabilities</a:t>
            </a:r>
          </a:p>
          <a:p>
            <a:pPr lvl="1"/>
            <a:endParaRPr lang="en-US" dirty="0"/>
          </a:p>
          <a:p>
            <a:pPr lvl="1"/>
            <a:r>
              <a:rPr lang="en-US" dirty="0"/>
              <a:t>Accessible features of the facility—understand them, know where they are and how to find or use them</a:t>
            </a:r>
          </a:p>
          <a:p>
            <a:pPr lvl="1"/>
            <a:endParaRPr lang="en-US" dirty="0"/>
          </a:p>
        </p:txBody>
      </p:sp>
    </p:spTree>
    <p:extLst>
      <p:ext uri="{BB962C8B-B14F-4D97-AF65-F5344CB8AC3E}">
        <p14:creationId xmlns:p14="http://schemas.microsoft.com/office/powerpoint/2010/main" val="3469314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9DC14-FA13-3FB9-92D5-79C2C7B366C4}"/>
              </a:ext>
            </a:extLst>
          </p:cNvPr>
          <p:cNvSpPr>
            <a:spLocks noGrp="1"/>
          </p:cNvSpPr>
          <p:nvPr>
            <p:ph type="title"/>
          </p:nvPr>
        </p:nvSpPr>
        <p:spPr/>
        <p:txBody>
          <a:bodyPr/>
          <a:lstStyle/>
          <a:p>
            <a:r>
              <a:rPr lang="en-US" dirty="0">
                <a:latin typeface="Abadi" panose="020B0604020104020204" pitchFamily="34" charset="0"/>
              </a:rPr>
              <a:t>Steps to Take to Ensure Accessible Healthcare</a:t>
            </a:r>
          </a:p>
        </p:txBody>
      </p:sp>
      <p:sp>
        <p:nvSpPr>
          <p:cNvPr id="3" name="Content Placeholder 2">
            <a:extLst>
              <a:ext uri="{FF2B5EF4-FFF2-40B4-BE49-F238E27FC236}">
                <a16:creationId xmlns:a16="http://schemas.microsoft.com/office/drawing/2014/main" id="{94C4348C-C31F-E0C9-6CDF-BF950DA4620F}"/>
              </a:ext>
            </a:extLst>
          </p:cNvPr>
          <p:cNvSpPr>
            <a:spLocks noGrp="1"/>
          </p:cNvSpPr>
          <p:nvPr>
            <p:ph idx="1"/>
          </p:nvPr>
        </p:nvSpPr>
        <p:spPr/>
        <p:txBody>
          <a:bodyPr>
            <a:normAutofit lnSpcReduction="10000"/>
          </a:bodyPr>
          <a:lstStyle/>
          <a:p>
            <a:pPr lvl="1"/>
            <a:endParaRPr lang="en-US" dirty="0"/>
          </a:p>
          <a:p>
            <a:pPr lvl="1"/>
            <a:r>
              <a:rPr lang="en-US" dirty="0"/>
              <a:t>Learn more about reasonable accommodations and modifications in healthcare</a:t>
            </a:r>
          </a:p>
          <a:p>
            <a:pPr lvl="1"/>
            <a:endParaRPr lang="en-US" dirty="0"/>
          </a:p>
          <a:p>
            <a:pPr lvl="1"/>
            <a:r>
              <a:rPr lang="en-US" dirty="0"/>
              <a:t>Create and implement policies inclusive of people with disabilities</a:t>
            </a:r>
          </a:p>
          <a:p>
            <a:pPr lvl="1"/>
            <a:endParaRPr lang="en-US" dirty="0"/>
          </a:p>
          <a:p>
            <a:pPr lvl="1"/>
            <a:r>
              <a:rPr lang="en-US" dirty="0"/>
              <a:t>Increase accessibility by updating equipment</a:t>
            </a:r>
          </a:p>
          <a:p>
            <a:pPr lvl="1"/>
            <a:endParaRPr lang="en-US" dirty="0"/>
          </a:p>
          <a:p>
            <a:pPr lvl="1"/>
            <a:r>
              <a:rPr lang="en-US" dirty="0"/>
              <a:t>Increase accessibility by renovating facilities</a:t>
            </a:r>
          </a:p>
        </p:txBody>
      </p:sp>
    </p:spTree>
    <p:extLst>
      <p:ext uri="{BB962C8B-B14F-4D97-AF65-F5344CB8AC3E}">
        <p14:creationId xmlns:p14="http://schemas.microsoft.com/office/powerpoint/2010/main" val="20276588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63E7B-3DB1-A905-7E70-1208E6DFF0F4}"/>
              </a:ext>
            </a:extLst>
          </p:cNvPr>
          <p:cNvSpPr>
            <a:spLocks noGrp="1"/>
          </p:cNvSpPr>
          <p:nvPr>
            <p:ph type="title"/>
          </p:nvPr>
        </p:nvSpPr>
        <p:spPr/>
        <p:txBody>
          <a:bodyPr/>
          <a:lstStyle/>
          <a:p>
            <a:r>
              <a:rPr lang="en-US" dirty="0">
                <a:latin typeface="Abadi" panose="020B0604020104020204"/>
              </a:rPr>
              <a:t>Steps to Take to Ensure Accessible Healthcare</a:t>
            </a:r>
          </a:p>
        </p:txBody>
      </p:sp>
      <p:sp>
        <p:nvSpPr>
          <p:cNvPr id="3" name="Content Placeholder 2">
            <a:extLst>
              <a:ext uri="{FF2B5EF4-FFF2-40B4-BE49-F238E27FC236}">
                <a16:creationId xmlns:a16="http://schemas.microsoft.com/office/drawing/2014/main" id="{4E05311F-D5B6-0EF3-8F11-F27A678B251E}"/>
              </a:ext>
            </a:extLst>
          </p:cNvPr>
          <p:cNvSpPr>
            <a:spLocks noGrp="1"/>
          </p:cNvSpPr>
          <p:nvPr>
            <p:ph idx="1"/>
          </p:nvPr>
        </p:nvSpPr>
        <p:spPr/>
        <p:txBody>
          <a:bodyPr/>
          <a:lstStyle/>
          <a:p>
            <a:pPr lvl="1"/>
            <a:r>
              <a:rPr lang="en-US" dirty="0"/>
              <a:t>Review office or campus wayfinding information: does it include accessible spaces and features?</a:t>
            </a:r>
          </a:p>
          <a:p>
            <a:pPr lvl="1"/>
            <a:endParaRPr lang="en-US" dirty="0"/>
          </a:p>
          <a:p>
            <a:pPr lvl="1"/>
            <a:r>
              <a:rPr lang="en-US" dirty="0"/>
              <a:t>Post a notice stating where to go for disability-related accommodation or complaint</a:t>
            </a:r>
          </a:p>
          <a:p>
            <a:pPr lvl="1"/>
            <a:endParaRPr lang="en-US" dirty="0"/>
          </a:p>
          <a:p>
            <a:pPr lvl="1"/>
            <a:r>
              <a:rPr lang="en-US" dirty="0"/>
              <a:t>Add “disability access” to Patient’s Bill of Rights</a:t>
            </a:r>
          </a:p>
          <a:p>
            <a:pPr lvl="1"/>
            <a:endParaRPr lang="en-US" dirty="0"/>
          </a:p>
          <a:p>
            <a:pPr lvl="1"/>
            <a:r>
              <a:rPr lang="en-US" dirty="0"/>
              <a:t>Maintain accessible features (parking spaces, toilet stalls, etc.)</a:t>
            </a:r>
          </a:p>
          <a:p>
            <a:endParaRPr lang="en-US" dirty="0"/>
          </a:p>
        </p:txBody>
      </p:sp>
    </p:spTree>
    <p:extLst>
      <p:ext uri="{BB962C8B-B14F-4D97-AF65-F5344CB8AC3E}">
        <p14:creationId xmlns:p14="http://schemas.microsoft.com/office/powerpoint/2010/main" val="13355759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88EC1-E24F-50F7-15B4-FE54F57A17F8}"/>
              </a:ext>
            </a:extLst>
          </p:cNvPr>
          <p:cNvSpPr>
            <a:spLocks noGrp="1"/>
          </p:cNvSpPr>
          <p:nvPr>
            <p:ph type="title"/>
          </p:nvPr>
        </p:nvSpPr>
        <p:spPr/>
        <p:txBody>
          <a:bodyPr/>
          <a:lstStyle/>
          <a:p>
            <a:r>
              <a:rPr lang="en-US" dirty="0">
                <a:latin typeface="Abadi" panose="020B0604020104020204" pitchFamily="34" charset="0"/>
              </a:rPr>
              <a:t>We’re All in this TOGETHER</a:t>
            </a:r>
          </a:p>
        </p:txBody>
      </p:sp>
      <p:sp>
        <p:nvSpPr>
          <p:cNvPr id="3" name="Content Placeholder 2">
            <a:extLst>
              <a:ext uri="{FF2B5EF4-FFF2-40B4-BE49-F238E27FC236}">
                <a16:creationId xmlns:a16="http://schemas.microsoft.com/office/drawing/2014/main" id="{23BBD8D0-CE1A-1C12-861F-16BD0CA750E9}"/>
              </a:ext>
            </a:extLst>
          </p:cNvPr>
          <p:cNvSpPr>
            <a:spLocks noGrp="1"/>
          </p:cNvSpPr>
          <p:nvPr>
            <p:ph idx="1"/>
          </p:nvPr>
        </p:nvSpPr>
        <p:spPr/>
        <p:txBody>
          <a:bodyPr/>
          <a:lstStyle/>
          <a:p>
            <a:r>
              <a:rPr lang="en-US" dirty="0"/>
              <a:t>Majority of people with disabilities are not born with a disability</a:t>
            </a:r>
          </a:p>
          <a:p>
            <a:r>
              <a:rPr lang="en-US" dirty="0"/>
              <a:t>Approximately 80% of people with disabilities acquired the disability as the result of an injury, illness, debilitating health condition or aging</a:t>
            </a:r>
          </a:p>
          <a:p>
            <a:r>
              <a:rPr lang="en-US" dirty="0"/>
              <a:t>We are all “TABs”: Temporarily Able Bodied</a:t>
            </a:r>
          </a:p>
        </p:txBody>
      </p:sp>
    </p:spTree>
    <p:extLst>
      <p:ext uri="{BB962C8B-B14F-4D97-AF65-F5344CB8AC3E}">
        <p14:creationId xmlns:p14="http://schemas.microsoft.com/office/powerpoint/2010/main" val="23922796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561CD-7E37-83A2-1101-BD5AD9BE1FC0}"/>
              </a:ext>
            </a:extLst>
          </p:cNvPr>
          <p:cNvSpPr>
            <a:spLocks noGrp="1"/>
          </p:cNvSpPr>
          <p:nvPr>
            <p:ph type="title"/>
          </p:nvPr>
        </p:nvSpPr>
        <p:spPr/>
        <p:txBody>
          <a:bodyPr/>
          <a:lstStyle/>
          <a:p>
            <a:r>
              <a:rPr lang="en-US" dirty="0">
                <a:latin typeface="Abadi" panose="020B0604020104020204"/>
              </a:rPr>
              <a:t>For More Information</a:t>
            </a:r>
          </a:p>
        </p:txBody>
      </p:sp>
      <p:sp>
        <p:nvSpPr>
          <p:cNvPr id="3" name="Content Placeholder 2">
            <a:extLst>
              <a:ext uri="{FF2B5EF4-FFF2-40B4-BE49-F238E27FC236}">
                <a16:creationId xmlns:a16="http://schemas.microsoft.com/office/drawing/2014/main" id="{EBD1D8B9-C2F4-EA66-3705-8B901F0D6833}"/>
              </a:ext>
            </a:extLst>
          </p:cNvPr>
          <p:cNvSpPr>
            <a:spLocks noGrp="1"/>
          </p:cNvSpPr>
          <p:nvPr>
            <p:ph idx="1"/>
          </p:nvPr>
        </p:nvSpPr>
        <p:spPr/>
        <p:txBody>
          <a:bodyPr>
            <a:normAutofit lnSpcReduction="10000"/>
          </a:bodyPr>
          <a:lstStyle/>
          <a:p>
            <a:r>
              <a:rPr lang="en-US" dirty="0">
                <a:hlinkClick r:id="rId2"/>
              </a:rPr>
              <a:t>https://www.ada.gov/</a:t>
            </a:r>
            <a:endParaRPr lang="en-US" dirty="0"/>
          </a:p>
          <a:p>
            <a:pPr marL="0" indent="0">
              <a:buNone/>
            </a:pPr>
            <a:r>
              <a:rPr lang="en-US" dirty="0"/>
              <a:t> </a:t>
            </a:r>
          </a:p>
          <a:p>
            <a:r>
              <a:rPr lang="en-US" dirty="0">
                <a:hlinkClick r:id="rId3"/>
              </a:rPr>
              <a:t>JAN - Job Accommodation Network (askjan.org)</a:t>
            </a:r>
            <a:endParaRPr lang="en-US" dirty="0"/>
          </a:p>
          <a:p>
            <a:endParaRPr lang="en-US" dirty="0"/>
          </a:p>
          <a:p>
            <a:r>
              <a:rPr lang="en-US" b="0" i="0" dirty="0">
                <a:solidFill>
                  <a:srgbClr val="050505"/>
                </a:solidFill>
                <a:effectLst/>
                <a:latin typeface="Segoe UI Historic" panose="020B0502040204020203" pitchFamily="34" charset="0"/>
              </a:rPr>
              <a:t>Are you registered for the first webcast of the JAN 2024 Webcast Series? Don't miss "ADA &amp; Beyond Compliance Considerations: Medical Documentation” on Thursday, January 11, 2024, at 2:00 p.m. ET. Secure your spot today! </a:t>
            </a:r>
            <a:r>
              <a:rPr lang="en-US" b="0" i="0" u="none" strike="noStrike" dirty="0">
                <a:solidFill>
                  <a:srgbClr val="050505"/>
                </a:solidFill>
                <a:effectLst/>
                <a:latin typeface="inherit"/>
                <a:hlinkClick r:id="rId4"/>
              </a:rPr>
              <a:t>#HR</a:t>
            </a:r>
            <a:r>
              <a:rPr lang="en-US" b="0" i="0" dirty="0">
                <a:solidFill>
                  <a:srgbClr val="050505"/>
                </a:solidFill>
                <a:effectLst/>
                <a:latin typeface="Segoe UI Historic" panose="020B0502040204020203" pitchFamily="34" charset="0"/>
              </a:rPr>
              <a:t> </a:t>
            </a:r>
            <a:r>
              <a:rPr lang="en-US" b="0" i="0" u="none" strike="noStrike" dirty="0">
                <a:solidFill>
                  <a:srgbClr val="050505"/>
                </a:solidFill>
                <a:effectLst/>
                <a:latin typeface="inherit"/>
                <a:hlinkClick r:id="rId5"/>
              </a:rPr>
              <a:t>#ADA</a:t>
            </a:r>
            <a:r>
              <a:rPr lang="en-US" b="0" i="0" dirty="0">
                <a:solidFill>
                  <a:srgbClr val="050505"/>
                </a:solidFill>
                <a:effectLst/>
                <a:latin typeface="Segoe UI Historic" panose="020B0502040204020203" pitchFamily="34" charset="0"/>
              </a:rPr>
              <a:t> </a:t>
            </a:r>
            <a:r>
              <a:rPr lang="en-US" b="0" i="0" u="none" strike="noStrike" dirty="0">
                <a:solidFill>
                  <a:srgbClr val="050505"/>
                </a:solidFill>
                <a:effectLst/>
                <a:latin typeface="inherit"/>
                <a:hlinkClick r:id="rId6"/>
              </a:rPr>
              <a:t>https://AskJAN.org/events/register/2024-Webcast-Series.cfm</a:t>
            </a:r>
            <a:endParaRPr lang="en-US" dirty="0"/>
          </a:p>
        </p:txBody>
      </p:sp>
    </p:spTree>
    <p:extLst>
      <p:ext uri="{BB962C8B-B14F-4D97-AF65-F5344CB8AC3E}">
        <p14:creationId xmlns:p14="http://schemas.microsoft.com/office/powerpoint/2010/main" val="9865681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A35C4-F9B3-7A17-6B4C-90A00CE86FA6}"/>
              </a:ext>
            </a:extLst>
          </p:cNvPr>
          <p:cNvSpPr>
            <a:spLocks noGrp="1"/>
          </p:cNvSpPr>
          <p:nvPr>
            <p:ph type="title"/>
          </p:nvPr>
        </p:nvSpPr>
        <p:spPr/>
        <p:txBody>
          <a:bodyPr/>
          <a:lstStyle/>
          <a:p>
            <a:r>
              <a:rPr lang="en-US" dirty="0">
                <a:latin typeface="Abadi" panose="020B0604020104020204" pitchFamily="34" charset="0"/>
              </a:rPr>
              <a:t>Thank </a:t>
            </a:r>
            <a:r>
              <a:rPr lang="en-US" dirty="0" smtClean="0">
                <a:latin typeface="Abadi" panose="020B0604020104020204" pitchFamily="34" charset="0"/>
              </a:rPr>
              <a:t>You For </a:t>
            </a:r>
            <a:r>
              <a:rPr lang="en-US" dirty="0">
                <a:latin typeface="Abadi" panose="020B0604020104020204" pitchFamily="34" charset="0"/>
              </a:rPr>
              <a:t>Listening!</a:t>
            </a:r>
          </a:p>
        </p:txBody>
      </p:sp>
      <p:sp>
        <p:nvSpPr>
          <p:cNvPr id="3" name="Content Placeholder 2">
            <a:extLst>
              <a:ext uri="{FF2B5EF4-FFF2-40B4-BE49-F238E27FC236}">
                <a16:creationId xmlns:a16="http://schemas.microsoft.com/office/drawing/2014/main" id="{6F86BC21-EF90-3F36-A5D2-F9D5A5A4D904}"/>
              </a:ext>
            </a:extLst>
          </p:cNvPr>
          <p:cNvSpPr>
            <a:spLocks noGrp="1"/>
          </p:cNvSpPr>
          <p:nvPr>
            <p:ph idx="1"/>
          </p:nvPr>
        </p:nvSpPr>
        <p:spPr/>
        <p:txBody>
          <a:bodyPr/>
          <a:lstStyle/>
          <a:p>
            <a:pPr marL="457200" lvl="1" indent="0" algn="ctr">
              <a:buNone/>
            </a:pPr>
            <a:r>
              <a:rPr lang="en-US" b="1" dirty="0"/>
              <a:t>Stephanie B. Cook</a:t>
            </a:r>
          </a:p>
          <a:p>
            <a:pPr marL="457200" lvl="1" indent="0" algn="ctr">
              <a:buNone/>
            </a:pPr>
            <a:r>
              <a:rPr lang="en-US" b="1" dirty="0"/>
              <a:t>City of Knoxville</a:t>
            </a:r>
          </a:p>
          <a:p>
            <a:pPr marL="457200" lvl="1" indent="0" algn="ctr">
              <a:buNone/>
            </a:pPr>
            <a:r>
              <a:rPr lang="en-US" b="1" dirty="0"/>
              <a:t>ADA Coordinator </a:t>
            </a:r>
          </a:p>
          <a:p>
            <a:pPr marL="457200" lvl="1" indent="0" algn="ctr">
              <a:buNone/>
            </a:pPr>
            <a:r>
              <a:rPr lang="en-US" b="1" dirty="0"/>
              <a:t>Disability Services Office</a:t>
            </a:r>
          </a:p>
          <a:p>
            <a:pPr marL="457200" lvl="1" indent="0" algn="ctr">
              <a:buNone/>
            </a:pPr>
            <a:r>
              <a:rPr lang="en-US" b="1" dirty="0"/>
              <a:t>400 Main Street, Suite 539</a:t>
            </a:r>
          </a:p>
          <a:p>
            <a:pPr marL="457200" lvl="1" indent="0" algn="ctr">
              <a:buNone/>
            </a:pPr>
            <a:r>
              <a:rPr lang="en-US" b="1" dirty="0"/>
              <a:t>Knoxville, TN 37902</a:t>
            </a:r>
          </a:p>
          <a:p>
            <a:pPr marL="457200" lvl="1" indent="0" algn="ctr">
              <a:buNone/>
            </a:pPr>
            <a:r>
              <a:rPr lang="en-US" b="1" dirty="0"/>
              <a:t>865-215-2034 office</a:t>
            </a:r>
          </a:p>
          <a:p>
            <a:pPr marL="457200" lvl="1" indent="0" algn="ctr">
              <a:buNone/>
            </a:pPr>
            <a:r>
              <a:rPr lang="en-US" b="1" dirty="0"/>
              <a:t>865-216-6288 mobile</a:t>
            </a:r>
          </a:p>
          <a:p>
            <a:pPr marL="457200" lvl="1" indent="0" algn="ctr">
              <a:buNone/>
            </a:pPr>
            <a:r>
              <a:rPr lang="en-US" b="1" dirty="0">
                <a:hlinkClick r:id="rId2"/>
              </a:rPr>
              <a:t>scook@knoxvilletn.gov</a:t>
            </a:r>
            <a:r>
              <a:rPr lang="en-US" b="1" dirty="0"/>
              <a:t> </a:t>
            </a:r>
          </a:p>
        </p:txBody>
      </p:sp>
    </p:spTree>
    <p:extLst>
      <p:ext uri="{BB962C8B-B14F-4D97-AF65-F5344CB8AC3E}">
        <p14:creationId xmlns:p14="http://schemas.microsoft.com/office/powerpoint/2010/main" val="3936709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79439-6697-0194-3E46-D0AA87391091}"/>
              </a:ext>
            </a:extLst>
          </p:cNvPr>
          <p:cNvSpPr>
            <a:spLocks noGrp="1"/>
          </p:cNvSpPr>
          <p:nvPr>
            <p:ph type="title"/>
          </p:nvPr>
        </p:nvSpPr>
        <p:spPr/>
        <p:txBody>
          <a:bodyPr/>
          <a:lstStyle/>
          <a:p>
            <a:r>
              <a:rPr lang="en-US" dirty="0">
                <a:latin typeface="Abadi" panose="020B0604020104020204" pitchFamily="34" charset="0"/>
              </a:rPr>
              <a:t>Major Life Activities</a:t>
            </a:r>
          </a:p>
        </p:txBody>
      </p:sp>
      <p:sp>
        <p:nvSpPr>
          <p:cNvPr id="3" name="Content Placeholder 2">
            <a:extLst>
              <a:ext uri="{FF2B5EF4-FFF2-40B4-BE49-F238E27FC236}">
                <a16:creationId xmlns:a16="http://schemas.microsoft.com/office/drawing/2014/main" id="{BBE88861-BA75-63D9-FEFC-5C44991AD939}"/>
              </a:ext>
            </a:extLst>
          </p:cNvPr>
          <p:cNvSpPr>
            <a:spLocks noGrp="1"/>
          </p:cNvSpPr>
          <p:nvPr>
            <p:ph idx="1"/>
          </p:nvPr>
        </p:nvSpPr>
        <p:spPr/>
        <p:txBody>
          <a:bodyPr/>
          <a:lstStyle/>
          <a:p>
            <a:r>
              <a:rPr lang="en-US" dirty="0"/>
              <a:t>Walking</a:t>
            </a:r>
          </a:p>
          <a:p>
            <a:r>
              <a:rPr lang="en-US" dirty="0"/>
              <a:t>Breathing</a:t>
            </a:r>
          </a:p>
          <a:p>
            <a:r>
              <a:rPr lang="en-US" dirty="0"/>
              <a:t>Seeing </a:t>
            </a:r>
          </a:p>
          <a:p>
            <a:r>
              <a:rPr lang="en-US" dirty="0"/>
              <a:t>Hearing</a:t>
            </a:r>
          </a:p>
          <a:p>
            <a:r>
              <a:rPr lang="en-US" dirty="0"/>
              <a:t>Learning</a:t>
            </a:r>
          </a:p>
          <a:p>
            <a:r>
              <a:rPr lang="en-US" dirty="0"/>
              <a:t>Performing manual tasks</a:t>
            </a:r>
          </a:p>
          <a:p>
            <a:r>
              <a:rPr lang="en-US" dirty="0"/>
              <a:t>Reproductive, Digestive and other functions</a:t>
            </a:r>
          </a:p>
        </p:txBody>
      </p:sp>
    </p:spTree>
    <p:extLst>
      <p:ext uri="{BB962C8B-B14F-4D97-AF65-F5344CB8AC3E}">
        <p14:creationId xmlns:p14="http://schemas.microsoft.com/office/powerpoint/2010/main" val="873149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DB245-427C-1375-6590-1C91A75C59B0}"/>
              </a:ext>
            </a:extLst>
          </p:cNvPr>
          <p:cNvSpPr>
            <a:spLocks noGrp="1"/>
          </p:cNvSpPr>
          <p:nvPr>
            <p:ph type="title"/>
          </p:nvPr>
        </p:nvSpPr>
        <p:spPr/>
        <p:txBody>
          <a:bodyPr/>
          <a:lstStyle/>
          <a:p>
            <a:r>
              <a:rPr lang="en-US" dirty="0">
                <a:latin typeface="Abadi" panose="020B0604020104020204" pitchFamily="34" charset="0"/>
              </a:rPr>
              <a:t>Rehabilitation Act of 1973: Section 504</a:t>
            </a:r>
          </a:p>
        </p:txBody>
      </p:sp>
      <p:sp>
        <p:nvSpPr>
          <p:cNvPr id="3" name="Content Placeholder 2">
            <a:extLst>
              <a:ext uri="{FF2B5EF4-FFF2-40B4-BE49-F238E27FC236}">
                <a16:creationId xmlns:a16="http://schemas.microsoft.com/office/drawing/2014/main" id="{2281A9F7-403C-1E21-3EBE-F1972F1CB5E4}"/>
              </a:ext>
            </a:extLst>
          </p:cNvPr>
          <p:cNvSpPr>
            <a:spLocks noGrp="1"/>
          </p:cNvSpPr>
          <p:nvPr>
            <p:ph idx="1"/>
          </p:nvPr>
        </p:nvSpPr>
        <p:spPr/>
        <p:txBody>
          <a:bodyPr/>
          <a:lstStyle/>
          <a:p>
            <a:r>
              <a:rPr lang="en-US" dirty="0"/>
              <a:t>Federal law that stated “any recipient of federal funds shall be accessible to and inclusive of people with disabilities” </a:t>
            </a:r>
          </a:p>
          <a:p>
            <a:r>
              <a:rPr lang="en-US" dirty="0"/>
              <a:t>Recipients of federal funds: state and local governments, public schools, public transportation and healthcare facilities (recipients of Medicare/Medicaid)</a:t>
            </a:r>
          </a:p>
          <a:p>
            <a:r>
              <a:rPr lang="en-US" dirty="0"/>
              <a:t>Relied on voluntary compliance</a:t>
            </a:r>
          </a:p>
          <a:p>
            <a:r>
              <a:rPr lang="en-US" dirty="0"/>
              <a:t>No enforcement mechanism</a:t>
            </a:r>
          </a:p>
        </p:txBody>
      </p:sp>
    </p:spTree>
    <p:extLst>
      <p:ext uri="{BB962C8B-B14F-4D97-AF65-F5344CB8AC3E}">
        <p14:creationId xmlns:p14="http://schemas.microsoft.com/office/powerpoint/2010/main" val="2878102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2CAF4-1956-7F0B-4FCE-F167C2E13C36}"/>
              </a:ext>
            </a:extLst>
          </p:cNvPr>
          <p:cNvSpPr>
            <a:spLocks noGrp="1"/>
          </p:cNvSpPr>
          <p:nvPr>
            <p:ph type="title"/>
          </p:nvPr>
        </p:nvSpPr>
        <p:spPr/>
        <p:txBody>
          <a:bodyPr/>
          <a:lstStyle/>
          <a:p>
            <a:r>
              <a:rPr lang="en-US" dirty="0">
                <a:latin typeface="Abadi" panose="020B0604020104020204" pitchFamily="34" charset="0"/>
              </a:rPr>
              <a:t>Americans with Disabilities Act of 1990</a:t>
            </a:r>
          </a:p>
        </p:txBody>
      </p:sp>
      <p:sp>
        <p:nvSpPr>
          <p:cNvPr id="3" name="Content Placeholder 2">
            <a:extLst>
              <a:ext uri="{FF2B5EF4-FFF2-40B4-BE49-F238E27FC236}">
                <a16:creationId xmlns:a16="http://schemas.microsoft.com/office/drawing/2014/main" id="{1DBDD62B-6D67-E07D-CE88-A4297C186358}"/>
              </a:ext>
            </a:extLst>
          </p:cNvPr>
          <p:cNvSpPr>
            <a:spLocks noGrp="1"/>
          </p:cNvSpPr>
          <p:nvPr>
            <p:ph idx="1"/>
          </p:nvPr>
        </p:nvSpPr>
        <p:spPr/>
        <p:txBody>
          <a:bodyPr/>
          <a:lstStyle/>
          <a:p>
            <a:r>
              <a:rPr lang="en-US" dirty="0"/>
              <a:t>Federal civil rights law; signed on July 26, 1990</a:t>
            </a:r>
          </a:p>
          <a:p>
            <a:r>
              <a:rPr lang="en-US" dirty="0"/>
              <a:t>Most significant civil rights law in U.S. history for people with disabilities—ensures rights to equal opportunity in employment, government/civic engagement, public accommodations (retail, entertainment, travel, tourism)</a:t>
            </a:r>
          </a:p>
          <a:p>
            <a:r>
              <a:rPr lang="en-US" dirty="0"/>
              <a:t>Guarantees right to effective communication</a:t>
            </a:r>
          </a:p>
          <a:p>
            <a:r>
              <a:rPr lang="en-US" dirty="0"/>
              <a:t>Provides a way to assert rights and ensure change to appropriately include individuals with disabilities</a:t>
            </a:r>
          </a:p>
        </p:txBody>
      </p:sp>
    </p:spTree>
    <p:extLst>
      <p:ext uri="{BB962C8B-B14F-4D97-AF65-F5344CB8AC3E}">
        <p14:creationId xmlns:p14="http://schemas.microsoft.com/office/powerpoint/2010/main" val="3038302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D963D-8A75-AFDA-33B5-8C6CA2D5F7B2}"/>
              </a:ext>
            </a:extLst>
          </p:cNvPr>
          <p:cNvSpPr>
            <a:spLocks noGrp="1"/>
          </p:cNvSpPr>
          <p:nvPr>
            <p:ph type="title"/>
          </p:nvPr>
        </p:nvSpPr>
        <p:spPr/>
        <p:txBody>
          <a:bodyPr/>
          <a:lstStyle/>
          <a:p>
            <a:r>
              <a:rPr lang="en-US" dirty="0">
                <a:latin typeface="Abadi" panose="020B0604020104020204" pitchFamily="34" charset="0"/>
              </a:rPr>
              <a:t>How People with Disabilities Assert Rights under the ADA</a:t>
            </a:r>
          </a:p>
        </p:txBody>
      </p:sp>
      <p:sp>
        <p:nvSpPr>
          <p:cNvPr id="3" name="Content Placeholder 2">
            <a:extLst>
              <a:ext uri="{FF2B5EF4-FFF2-40B4-BE49-F238E27FC236}">
                <a16:creationId xmlns:a16="http://schemas.microsoft.com/office/drawing/2014/main" id="{4A81FA91-7936-4FBB-55BD-C8DB9542A02B}"/>
              </a:ext>
            </a:extLst>
          </p:cNvPr>
          <p:cNvSpPr>
            <a:spLocks noGrp="1"/>
          </p:cNvSpPr>
          <p:nvPr>
            <p:ph idx="1"/>
          </p:nvPr>
        </p:nvSpPr>
        <p:spPr/>
        <p:txBody>
          <a:bodyPr/>
          <a:lstStyle/>
          <a:p>
            <a:r>
              <a:rPr lang="en-US" dirty="0"/>
              <a:t>Speak to person in charge about concern/problem</a:t>
            </a:r>
          </a:p>
          <a:p>
            <a:r>
              <a:rPr lang="en-US" dirty="0"/>
              <a:t>Request a reasonable accommodation</a:t>
            </a:r>
          </a:p>
          <a:p>
            <a:r>
              <a:rPr lang="en-US" dirty="0"/>
              <a:t>File a complaint with the “head” staff of agency</a:t>
            </a:r>
          </a:p>
          <a:p>
            <a:r>
              <a:rPr lang="en-US" dirty="0"/>
              <a:t>File complaint with the federal government</a:t>
            </a:r>
          </a:p>
          <a:p>
            <a:r>
              <a:rPr lang="en-US" dirty="0"/>
              <a:t>Hire an attorney and bring private lawsuit</a:t>
            </a:r>
          </a:p>
          <a:p>
            <a:endParaRPr lang="en-US" dirty="0"/>
          </a:p>
          <a:p>
            <a:r>
              <a:rPr lang="en-US" dirty="0"/>
              <a:t>“Educate and Accommodate or be prepared to Litigate”</a:t>
            </a:r>
          </a:p>
        </p:txBody>
      </p:sp>
    </p:spTree>
    <p:extLst>
      <p:ext uri="{BB962C8B-B14F-4D97-AF65-F5344CB8AC3E}">
        <p14:creationId xmlns:p14="http://schemas.microsoft.com/office/powerpoint/2010/main" val="220844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5DEBD-DC25-C2AF-5D80-B992A321C943}"/>
              </a:ext>
            </a:extLst>
          </p:cNvPr>
          <p:cNvSpPr>
            <a:spLocks noGrp="1"/>
          </p:cNvSpPr>
          <p:nvPr>
            <p:ph type="title"/>
          </p:nvPr>
        </p:nvSpPr>
        <p:spPr/>
        <p:txBody>
          <a:bodyPr/>
          <a:lstStyle/>
          <a:p>
            <a:r>
              <a:rPr lang="en-US" dirty="0">
                <a:latin typeface="Abadi" panose="020B0604020104020204" pitchFamily="34" charset="0"/>
              </a:rPr>
              <a:t>Common “Negative” Experiences in Healthcare</a:t>
            </a:r>
          </a:p>
        </p:txBody>
      </p:sp>
      <p:sp>
        <p:nvSpPr>
          <p:cNvPr id="3" name="Content Placeholder 2">
            <a:extLst>
              <a:ext uri="{FF2B5EF4-FFF2-40B4-BE49-F238E27FC236}">
                <a16:creationId xmlns:a16="http://schemas.microsoft.com/office/drawing/2014/main" id="{A9F334F1-3F92-B888-520C-BFE623049AF4}"/>
              </a:ext>
            </a:extLst>
          </p:cNvPr>
          <p:cNvSpPr>
            <a:spLocks noGrp="1"/>
          </p:cNvSpPr>
          <p:nvPr>
            <p:ph idx="1"/>
          </p:nvPr>
        </p:nvSpPr>
        <p:spPr/>
        <p:txBody>
          <a:bodyPr>
            <a:normAutofit/>
          </a:bodyPr>
          <a:lstStyle/>
          <a:p>
            <a:r>
              <a:rPr lang="en-US" dirty="0"/>
              <a:t>Lack of staff training on people with disabilities/ADA</a:t>
            </a:r>
          </a:p>
          <a:p>
            <a:r>
              <a:rPr lang="en-US" dirty="0"/>
              <a:t>Inadequate facility parking (not enough/not “technically accessible”)</a:t>
            </a:r>
          </a:p>
          <a:p>
            <a:r>
              <a:rPr lang="en-US" dirty="0"/>
              <a:t>Inadequate wayfinding signage to accessible features</a:t>
            </a:r>
          </a:p>
          <a:p>
            <a:r>
              <a:rPr lang="en-US" dirty="0"/>
              <a:t>Insufficient accessibility: front counter, small or “tight” lobby areas with no place to park a mobility device</a:t>
            </a:r>
          </a:p>
        </p:txBody>
      </p:sp>
    </p:spTree>
    <p:extLst>
      <p:ext uri="{BB962C8B-B14F-4D97-AF65-F5344CB8AC3E}">
        <p14:creationId xmlns:p14="http://schemas.microsoft.com/office/powerpoint/2010/main" val="3668052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63A6A-06CF-A081-7F35-171FC6F7F635}"/>
              </a:ext>
            </a:extLst>
          </p:cNvPr>
          <p:cNvSpPr>
            <a:spLocks noGrp="1"/>
          </p:cNvSpPr>
          <p:nvPr>
            <p:ph type="title"/>
          </p:nvPr>
        </p:nvSpPr>
        <p:spPr/>
        <p:txBody>
          <a:bodyPr/>
          <a:lstStyle/>
          <a:p>
            <a:r>
              <a:rPr lang="en-US" dirty="0">
                <a:latin typeface="Abadi" panose="020B0604020104020204" pitchFamily="34" charset="0"/>
              </a:rPr>
              <a:t>“Negative” Experiences in Healthcare continued</a:t>
            </a:r>
            <a:endParaRPr lang="en-US" dirty="0"/>
          </a:p>
        </p:txBody>
      </p:sp>
      <p:sp>
        <p:nvSpPr>
          <p:cNvPr id="3" name="Content Placeholder 2">
            <a:extLst>
              <a:ext uri="{FF2B5EF4-FFF2-40B4-BE49-F238E27FC236}">
                <a16:creationId xmlns:a16="http://schemas.microsoft.com/office/drawing/2014/main" id="{A8C7C935-AF5D-1172-4DF0-1484F63AC530}"/>
              </a:ext>
            </a:extLst>
          </p:cNvPr>
          <p:cNvSpPr>
            <a:spLocks noGrp="1"/>
          </p:cNvSpPr>
          <p:nvPr>
            <p:ph idx="1"/>
          </p:nvPr>
        </p:nvSpPr>
        <p:spPr/>
        <p:txBody>
          <a:bodyPr/>
          <a:lstStyle/>
          <a:p>
            <a:r>
              <a:rPr lang="en-US" dirty="0"/>
              <a:t>Inaccessible scales</a:t>
            </a:r>
          </a:p>
          <a:p>
            <a:r>
              <a:rPr lang="en-US" dirty="0"/>
              <a:t>Inaccessible exam rooms/equipment</a:t>
            </a:r>
          </a:p>
          <a:p>
            <a:r>
              <a:rPr lang="en-US" dirty="0"/>
              <a:t>Lack of willingness to provide personal assistance</a:t>
            </a:r>
          </a:p>
          <a:p>
            <a:r>
              <a:rPr lang="en-US" dirty="0"/>
              <a:t>Lack of willingness to “listen” to the person who has the disability regarding his or her unique needs </a:t>
            </a:r>
          </a:p>
          <a:p>
            <a:r>
              <a:rPr lang="en-US" dirty="0"/>
              <a:t>Lack of willingness to trust the person’s knowledge of his or her own body</a:t>
            </a:r>
          </a:p>
          <a:p>
            <a:endParaRPr lang="en-US" dirty="0"/>
          </a:p>
        </p:txBody>
      </p:sp>
    </p:spTree>
    <p:extLst>
      <p:ext uri="{BB962C8B-B14F-4D97-AF65-F5344CB8AC3E}">
        <p14:creationId xmlns:p14="http://schemas.microsoft.com/office/powerpoint/2010/main" val="1296756133"/>
      </p:ext>
    </p:extLst>
  </p:cSld>
  <p:clrMapOvr>
    <a:masterClrMapping/>
  </p:clrMapOvr>
</p:sld>
</file>

<file path=ppt/theme/theme1.xml><?xml version="1.0" encoding="utf-8"?>
<a:theme xmlns:a="http://schemas.openxmlformats.org/drawingml/2006/main" name="BrushVTI">
  <a:themeElements>
    <a:clrScheme name="Custom 17">
      <a:dk1>
        <a:sysClr val="windowText" lastClr="000000"/>
      </a:dk1>
      <a:lt1>
        <a:sysClr val="window" lastClr="FFFFFF"/>
      </a:lt1>
      <a:dk2>
        <a:srgbClr val="57495C"/>
      </a:dk2>
      <a:lt2>
        <a:srgbClr val="E7E6E6"/>
      </a:lt2>
      <a:accent1>
        <a:srgbClr val="F07C98"/>
      </a:accent1>
      <a:accent2>
        <a:srgbClr val="A6778D"/>
      </a:accent2>
      <a:accent3>
        <a:srgbClr val="768BA6"/>
      </a:accent3>
      <a:accent4>
        <a:srgbClr val="E8908B"/>
      </a:accent4>
      <a:accent5>
        <a:srgbClr val="C47A93"/>
      </a:accent5>
      <a:accent6>
        <a:srgbClr val="70A8DB"/>
      </a:accent6>
      <a:hlink>
        <a:srgbClr val="EB8067"/>
      </a:hlink>
      <a:folHlink>
        <a:srgbClr val="7BC7C0"/>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0AF1BBCFDACE42AB2B4702A24563A8" ma:contentTypeVersion="12" ma:contentTypeDescription="Create a new document." ma:contentTypeScope="" ma:versionID="fc76c6a73307f5b93ffa553389c61355">
  <xsd:schema xmlns:xsd="http://www.w3.org/2001/XMLSchema" xmlns:xs="http://www.w3.org/2001/XMLSchema" xmlns:p="http://schemas.microsoft.com/office/2006/metadata/properties" xmlns:ns2="5e9c0b1c-fe01-4c57-b42f-de4afd4f5cc5" xmlns:ns3="c9b39465-4d87-480c-997a-e15dba46243d" targetNamespace="http://schemas.microsoft.com/office/2006/metadata/properties" ma:root="true" ma:fieldsID="f76cd96bdf727866fb1c9bf36f7723c2" ns2:_="" ns3:_="">
    <xsd:import namespace="5e9c0b1c-fe01-4c57-b42f-de4afd4f5cc5"/>
    <xsd:import namespace="c9b39465-4d87-480c-997a-e15dba46243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9c0b1c-fe01-4c57-b42f-de4afd4f5c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9020f887-ae46-45bf-b7bb-7037584c9b0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descriptio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descrip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9b39465-4d87-480c-997a-e15dba46243d"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34ba303b-ea7a-433b-b6a5-c47d14635735}" ma:internalName="TaxCatchAll" ma:showField="CatchAllData" ma:web="c9b39465-4d87-480c-997a-e15dba462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540B77-31A4-4CC4-9302-B2937BB4DD87}"/>
</file>

<file path=customXml/itemProps2.xml><?xml version="1.0" encoding="utf-8"?>
<ds:datastoreItem xmlns:ds="http://schemas.openxmlformats.org/officeDocument/2006/customXml" ds:itemID="{CB9B6B8F-022F-4AC7-A31E-836BB0B1C912}"/>
</file>

<file path=docProps/app.xml><?xml version="1.0" encoding="utf-8"?>
<Properties xmlns="http://schemas.openxmlformats.org/officeDocument/2006/extended-properties" xmlns:vt="http://schemas.openxmlformats.org/officeDocument/2006/docPropsVTypes">
  <Template>Brush</Template>
  <TotalTime>543</TotalTime>
  <Words>1938</Words>
  <Application>Microsoft Office PowerPoint</Application>
  <PresentationFormat>Widescreen</PresentationFormat>
  <Paragraphs>183</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Abadi</vt:lpstr>
      <vt:lpstr>Arial</vt:lpstr>
      <vt:lpstr>Calibri</vt:lpstr>
      <vt:lpstr>Century Gothic</vt:lpstr>
      <vt:lpstr>Elephant</vt:lpstr>
      <vt:lpstr>inherit</vt:lpstr>
      <vt:lpstr>Segoe UI Historic</vt:lpstr>
      <vt:lpstr>BrushVTI</vt:lpstr>
      <vt:lpstr>Healthcare for People with Disabilities</vt:lpstr>
      <vt:lpstr>Prevalence of People with Disabilities </vt:lpstr>
      <vt:lpstr>What is a Disability? (“the legal definition”)</vt:lpstr>
      <vt:lpstr>Major Life Activities</vt:lpstr>
      <vt:lpstr>Rehabilitation Act of 1973: Section 504</vt:lpstr>
      <vt:lpstr>Americans with Disabilities Act of 1990</vt:lpstr>
      <vt:lpstr>How People with Disabilities Assert Rights under the ADA</vt:lpstr>
      <vt:lpstr>Common “Negative” Experiences in Healthcare</vt:lpstr>
      <vt:lpstr>“Negative” Experiences in Healthcare continued</vt:lpstr>
      <vt:lpstr>Personal Anecdotes</vt:lpstr>
      <vt:lpstr>Personal Anecdotes</vt:lpstr>
      <vt:lpstr>Personal Anecdotes </vt:lpstr>
      <vt:lpstr>Personal Anecdotes </vt:lpstr>
      <vt:lpstr>Personal Anecdotes</vt:lpstr>
      <vt:lpstr>Personal Anecdotes</vt:lpstr>
      <vt:lpstr>Personal Anecdotes</vt:lpstr>
      <vt:lpstr>Personal Anecdotes</vt:lpstr>
      <vt:lpstr>Personal Anecdotes </vt:lpstr>
      <vt:lpstr>Health-related Social Needs</vt:lpstr>
      <vt:lpstr>Health-related Social Needs</vt:lpstr>
      <vt:lpstr>Meeting the Needs of People with Disabilities</vt:lpstr>
      <vt:lpstr>Meeting the Needs of People with Disabilities</vt:lpstr>
      <vt:lpstr>Making Healthcare More Accessible</vt:lpstr>
      <vt:lpstr>Making Healthcare More Accessible</vt:lpstr>
      <vt:lpstr>Telehealth Access</vt:lpstr>
      <vt:lpstr>Healthcare for People with Mobility Disabilities</vt:lpstr>
      <vt:lpstr>Impact of COVID on Healthcare</vt:lpstr>
      <vt:lpstr>Opioid Use Disorder</vt:lpstr>
      <vt:lpstr>Steps to Take to Ensure Accessible Healthcare</vt:lpstr>
      <vt:lpstr>Steps to Take to Ensure Accessible Healthcare</vt:lpstr>
      <vt:lpstr>Steps to Take to Ensure Accessible Healthcare</vt:lpstr>
      <vt:lpstr>Steps to Take to Ensure Accessible Healthcare</vt:lpstr>
      <vt:lpstr>Steps to Take to Ensure Accessible Healthcare</vt:lpstr>
      <vt:lpstr>We’re All in this TOGETHER</vt:lpstr>
      <vt:lpstr>For More Information</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Americans with Disabilities Act and Equity in Healthcare</dc:title>
  <dc:creator>Stephanie Cook</dc:creator>
  <cp:lastModifiedBy>Stephanie Brewer Cook</cp:lastModifiedBy>
  <cp:revision>12</cp:revision>
  <cp:lastPrinted>2023-12-11T13:24:23Z</cp:lastPrinted>
  <dcterms:created xsi:type="dcterms:W3CDTF">2023-12-10T18:45:15Z</dcterms:created>
  <dcterms:modified xsi:type="dcterms:W3CDTF">2023-12-11T16:45:32Z</dcterms:modified>
</cp:coreProperties>
</file>